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notesSlides/notesSlide17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8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drawings/drawing1.xml" ContentType="application/vnd.openxmlformats-officedocument.drawingml.chartshapes+xml"/>
  <Override PartName="/ppt/notesSlides/notesSlide19.xml" ContentType="application/vnd.openxmlformats-officedocument.presentationml.notesSlid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20.xml" ContentType="application/vnd.openxmlformats-officedocument.presentationml.notesSlide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drawings/drawing2.xml" ContentType="application/vnd.openxmlformats-officedocument.drawingml.chartshapes+xml"/>
  <Override PartName="/ppt/notesSlides/notesSlide21.xml" ContentType="application/vnd.openxmlformats-officedocument.presentationml.notesSlide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drawings/drawing3.xml" ContentType="application/vnd.openxmlformats-officedocument.drawingml.chartshape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708" r:id="rId3"/>
  </p:sldMasterIdLst>
  <p:notesMasterIdLst>
    <p:notesMasterId r:id="rId37"/>
  </p:notesMasterIdLst>
  <p:sldIdLst>
    <p:sldId id="1463" r:id="rId4"/>
    <p:sldId id="1503" r:id="rId5"/>
    <p:sldId id="1504" r:id="rId6"/>
    <p:sldId id="1460" r:id="rId7"/>
    <p:sldId id="1459" r:id="rId8"/>
    <p:sldId id="1493" r:id="rId9"/>
    <p:sldId id="389" r:id="rId10"/>
    <p:sldId id="1474" r:id="rId11"/>
    <p:sldId id="1475" r:id="rId12"/>
    <p:sldId id="1476" r:id="rId13"/>
    <p:sldId id="1502" r:id="rId14"/>
    <p:sldId id="1511" r:id="rId15"/>
    <p:sldId id="1510" r:id="rId16"/>
    <p:sldId id="1505" r:id="rId17"/>
    <p:sldId id="1506" r:id="rId18"/>
    <p:sldId id="1507" r:id="rId19"/>
    <p:sldId id="1508" r:id="rId20"/>
    <p:sldId id="1509" r:id="rId21"/>
    <p:sldId id="1477" r:id="rId22"/>
    <p:sldId id="1478" r:id="rId23"/>
    <p:sldId id="1480" r:id="rId24"/>
    <p:sldId id="1479" r:id="rId25"/>
    <p:sldId id="1481" r:id="rId26"/>
    <p:sldId id="459" r:id="rId27"/>
    <p:sldId id="1482" r:id="rId28"/>
    <p:sldId id="1483" r:id="rId29"/>
    <p:sldId id="1484" r:id="rId30"/>
    <p:sldId id="1485" r:id="rId31"/>
    <p:sldId id="1486" r:id="rId32"/>
    <p:sldId id="1487" r:id="rId33"/>
    <p:sldId id="1488" r:id="rId34"/>
    <p:sldId id="1489" r:id="rId35"/>
    <p:sldId id="1494" r:id="rId36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592E"/>
    <a:srgbClr val="009999"/>
    <a:srgbClr val="FFCC37"/>
    <a:srgbClr val="336699"/>
    <a:srgbClr val="C0C0C0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85" autoAdjust="0"/>
    <p:restoredTop sz="88510" autoAdjust="0"/>
  </p:normalViewPr>
  <p:slideViewPr>
    <p:cSldViewPr snapToGrid="0">
      <p:cViewPr varScale="1">
        <p:scale>
          <a:sx n="66" d="100"/>
          <a:sy n="66" d="100"/>
        </p:scale>
        <p:origin x="81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9" d="100"/>
          <a:sy n="59" d="100"/>
        </p:scale>
        <p:origin x="-2544" y="-96"/>
      </p:cViewPr>
      <p:guideLst>
        <p:guide orient="horz" pos="2880"/>
        <p:guide pos="2160"/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tephen\Desktop\BPH%20graph.xlsx" TargetMode="External"/></Relationships>
</file>

<file path=ppt/charts/_rels/chart1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3.xml"/><Relationship Id="rId1" Type="http://schemas.openxmlformats.org/officeDocument/2006/relationships/oleObject" Target="file:///C:\Users\Stephen\Desktop\BPH%20graph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tephen\Desktop\BPH%20graph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tephen\Desktop\BPH%20graph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tephen\Desktop\BPH%20graph.xlsx" TargetMode="Externa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C:\Users\Stephen\Desktop\BPH%20graph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tephen\Desktop\BPH%20graph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tephen\Desktop\BPH%20graph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tephen\Desktop\BPH%20graph.xlsx" TargetMode="External"/></Relationships>
</file>

<file path=ppt/charts/_rels/chart9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oleObject" Target="file:///C:\Users\Stephen\Desktop\BPH%20graph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No. of Patient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6502-4195-A537-436DEB77382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6502-4195-A537-436DEB773827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sz="1800" b="1" dirty="0"/>
                      <a:t>N</a:t>
                    </a:r>
                    <a:r>
                      <a:rPr lang="en-US" dirty="0"/>
                      <a:t>o
85.0%*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6502-4195-A537-436DEB773827}"/>
                </c:ex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11704434454860237"/>
                  <c:y val="0.14584578516924068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6502-4195-A537-436DEB773827}"/>
                </c:ext>
                <c:ext xmlns:c15="http://schemas.microsoft.com/office/drawing/2012/chart" uri="{CE6537A1-D6FC-4f65-9D91-7224C49458BB}"/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itchFamily="34" charset="0"/>
                    <a:ea typeface="+mn-ea"/>
                    <a:cs typeface="Arial" pitchFamily="34" charset="0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工作表1!$A$2:$A$3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187</c:v>
                </c:pt>
                <c:pt idx="1">
                  <c:v>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699-473D-826A-F8A55BD9CA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Qmax mL/sec (Mean </a:t>
            </a:r>
            <a:r>
              <a:rPr lang="en-US" sz="1800" b="1" i="0" u="none" strike="noStrik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± Std)</a:t>
            </a:r>
            <a:endParaRPr lang="zh-TW" alt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001240012130448"/>
          <c:y val="0.14856481481481484"/>
          <c:w val="0.85973030602642164"/>
          <c:h val="0.67003098571011954"/>
        </c:manualLayout>
      </c:layout>
      <c:lineChart>
        <c:grouping val="standard"/>
        <c:varyColors val="0"/>
        <c:ser>
          <c:idx val="0"/>
          <c:order val="0"/>
          <c:tx>
            <c:strRef>
              <c:f>PFR!$A$4</c:f>
              <c:strCache>
                <c:ptCount val="1"/>
                <c:pt idx="0">
                  <c:v>+Std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PFR!$B$3:$G$3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PFR!$B$4:$G$4</c:f>
              <c:numCache>
                <c:formatCode>General</c:formatCode>
                <c:ptCount val="6"/>
                <c:pt idx="0" formatCode="0.00">
                  <c:v>11.110000000000001</c:v>
                </c:pt>
                <c:pt idx="1">
                  <c:v>17.21</c:v>
                </c:pt>
                <c:pt idx="2">
                  <c:v>17.2</c:v>
                </c:pt>
                <c:pt idx="3">
                  <c:v>19.16</c:v>
                </c:pt>
                <c:pt idx="4">
                  <c:v>20.079999999999988</c:v>
                </c:pt>
                <c:pt idx="5">
                  <c:v>21.119999999999997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616C-4859-AF28-23F4106D298A}"/>
            </c:ext>
          </c:extLst>
        </c:ser>
        <c:ser>
          <c:idx val="1"/>
          <c:order val="1"/>
          <c:tx>
            <c:strRef>
              <c:f>PFR!$A$5</c:f>
              <c:strCache>
                <c:ptCount val="1"/>
                <c:pt idx="0">
                  <c:v>Mean Value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PFR!$B$3:$G$3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PFR!$B$5:$G$5</c:f>
              <c:numCache>
                <c:formatCode>General</c:formatCode>
                <c:ptCount val="6"/>
                <c:pt idx="0" formatCode="0.00">
                  <c:v>8.5500000000000007</c:v>
                </c:pt>
                <c:pt idx="1">
                  <c:v>11.2</c:v>
                </c:pt>
                <c:pt idx="2">
                  <c:v>11.7</c:v>
                </c:pt>
                <c:pt idx="3">
                  <c:v>12.38</c:v>
                </c:pt>
                <c:pt idx="4">
                  <c:v>12.41</c:v>
                </c:pt>
                <c:pt idx="5">
                  <c:v>13.04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616C-4859-AF28-23F4106D298A}"/>
            </c:ext>
          </c:extLst>
        </c:ser>
        <c:ser>
          <c:idx val="2"/>
          <c:order val="2"/>
          <c:tx>
            <c:strRef>
              <c:f>PFR!$A$6</c:f>
              <c:strCache>
                <c:ptCount val="1"/>
                <c:pt idx="0">
                  <c:v>-Std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PFR!$B$3:$G$3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PFR!$B$6:$G$6</c:f>
              <c:numCache>
                <c:formatCode>General</c:formatCode>
                <c:ptCount val="6"/>
                <c:pt idx="0">
                  <c:v>5.99</c:v>
                </c:pt>
                <c:pt idx="1">
                  <c:v>5.1899999999999995</c:v>
                </c:pt>
                <c:pt idx="2">
                  <c:v>6.1999999999999975</c:v>
                </c:pt>
                <c:pt idx="3">
                  <c:v>5.6000000000000005</c:v>
                </c:pt>
                <c:pt idx="4">
                  <c:v>4.74</c:v>
                </c:pt>
                <c:pt idx="5">
                  <c:v>4.9599999999999991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616C-4859-AF28-23F4106D29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615533728"/>
        <c:axId val="-615546240"/>
      </c:lineChart>
      <c:catAx>
        <c:axId val="-615533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5546240"/>
        <c:crosses val="autoZero"/>
        <c:auto val="1"/>
        <c:lblAlgn val="ctr"/>
        <c:lblOffset val="100"/>
        <c:noMultiLvlLbl val="0"/>
      </c:catAx>
      <c:valAx>
        <c:axId val="-615546240"/>
        <c:scaling>
          <c:orientation val="minMax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5533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Qmax Change (Mean ± Std)</a:t>
            </a:r>
          </a:p>
        </c:rich>
      </c:tx>
      <c:layout>
        <c:manualLayout>
          <c:xMode val="edge"/>
          <c:yMode val="edge"/>
          <c:x val="0.26229684190315911"/>
          <c:y val="5.4064036388117034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6.439295303958191E-2"/>
          <c:y val="0.22579598025458822"/>
          <c:w val="0.90487291986612151"/>
          <c:h val="0.5388324389387632"/>
        </c:manualLayout>
      </c:layout>
      <c:lineChart>
        <c:grouping val="standard"/>
        <c:varyColors val="0"/>
        <c:ser>
          <c:idx val="0"/>
          <c:order val="0"/>
          <c:tx>
            <c:strRef>
              <c:f>PFR!$I$4</c:f>
              <c:strCache>
                <c:ptCount val="1"/>
                <c:pt idx="0">
                  <c:v>+Std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headEnd type="triangle"/>
                <a:tailEnd type="oval"/>
              </a:ln>
              <a:effectLst/>
            </c:spPr>
          </c:marker>
          <c:cat>
            <c:strRef>
              <c:f>PFR!$J$3:$O$3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PFR!$J$4:$O$4</c:f>
              <c:numCache>
                <c:formatCode>0.00</c:formatCode>
                <c:ptCount val="6"/>
                <c:pt idx="0">
                  <c:v>0</c:v>
                </c:pt>
                <c:pt idx="1">
                  <c:v>8.65</c:v>
                </c:pt>
                <c:pt idx="2">
                  <c:v>8.15</c:v>
                </c:pt>
                <c:pt idx="3">
                  <c:v>10.94</c:v>
                </c:pt>
                <c:pt idx="4">
                  <c:v>12.25</c:v>
                </c:pt>
                <c:pt idx="5">
                  <c:v>13.360000000000024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A78-4A4C-8E64-CFDB481B572A}"/>
            </c:ext>
          </c:extLst>
        </c:ser>
        <c:ser>
          <c:idx val="1"/>
          <c:order val="1"/>
          <c:tx>
            <c:strRef>
              <c:f>PFR!$I$5</c:f>
              <c:strCache>
                <c:ptCount val="1"/>
                <c:pt idx="0">
                  <c:v>Mean Change</c:v>
                </c:pt>
              </c:strCache>
            </c:strRef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PFR!$J$3:$O$3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PFR!$J$5:$O$5</c:f>
              <c:numCache>
                <c:formatCode>General</c:formatCode>
                <c:ptCount val="6"/>
                <c:pt idx="0">
                  <c:v>0</c:v>
                </c:pt>
                <c:pt idx="1">
                  <c:v>2.66</c:v>
                </c:pt>
                <c:pt idx="2">
                  <c:v>2.56</c:v>
                </c:pt>
                <c:pt idx="3">
                  <c:v>3.8</c:v>
                </c:pt>
                <c:pt idx="4">
                  <c:v>4.17</c:v>
                </c:pt>
                <c:pt idx="5">
                  <c:v>4.8899999999999997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A78-4A4C-8E64-CFDB481B572A}"/>
            </c:ext>
          </c:extLst>
        </c:ser>
        <c:ser>
          <c:idx val="2"/>
          <c:order val="2"/>
          <c:tx>
            <c:strRef>
              <c:f>PFR!$I$6</c:f>
              <c:strCache>
                <c:ptCount val="1"/>
                <c:pt idx="0">
                  <c:v>-Std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PFR!$J$3:$O$3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PFR!$J$6:$O$6</c:f>
              <c:numCache>
                <c:formatCode>0.00</c:formatCode>
                <c:ptCount val="6"/>
                <c:pt idx="0">
                  <c:v>0</c:v>
                </c:pt>
                <c:pt idx="1">
                  <c:v>-3.3299999999999987</c:v>
                </c:pt>
                <c:pt idx="2">
                  <c:v>-3.03</c:v>
                </c:pt>
                <c:pt idx="3">
                  <c:v>-3.34</c:v>
                </c:pt>
                <c:pt idx="4">
                  <c:v>-3.9099999999999997</c:v>
                </c:pt>
                <c:pt idx="5">
                  <c:v>-3.580000000000001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EA78-4A4C-8E64-CFDB481B57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615544608"/>
        <c:axId val="-615539712"/>
      </c:lineChart>
      <c:catAx>
        <c:axId val="-615544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5539712"/>
        <c:crossesAt val="0"/>
        <c:auto val="1"/>
        <c:lblAlgn val="ctr"/>
        <c:lblOffset val="100"/>
        <c:noMultiLvlLbl val="0"/>
      </c:catAx>
      <c:valAx>
        <c:axId val="-615539712"/>
        <c:scaling>
          <c:orientation val="minMax"/>
          <c:max val="25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554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/>
              </a:rPr>
              <a:t>AUA Score (Mean </a:t>
            </a:r>
            <a:r>
              <a:rPr lang="en-US" sz="1800" b="1" i="0" u="none" strike="noStrike" baseline="0" dirty="0">
                <a:effectLst/>
              </a:rPr>
              <a:t>± Std)</a:t>
            </a:r>
            <a:endParaRPr lang="zh-TW" altLang="en-US" sz="1800" b="1" dirty="0">
              <a:effectLst/>
            </a:endParaRPr>
          </a:p>
        </c:rich>
      </c:tx>
      <c:layout>
        <c:manualLayout>
          <c:xMode val="edge"/>
          <c:yMode val="edge"/>
          <c:x val="0.26836234770265605"/>
          <c:y val="1.7844380144310102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234148734931855"/>
          <c:y val="0.17435013202967881"/>
          <c:w val="0.85973030602642164"/>
          <c:h val="0.67003098571011954"/>
        </c:manualLayout>
      </c:layout>
      <c:lineChart>
        <c:grouping val="standard"/>
        <c:varyColors val="0"/>
        <c:ser>
          <c:idx val="0"/>
          <c:order val="0"/>
          <c:tx>
            <c:strRef>
              <c:f>'AUA symptom index'!$A$4</c:f>
              <c:strCache>
                <c:ptCount val="1"/>
                <c:pt idx="0">
                  <c:v>+Std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'AUA symptom index'!$B$3:$I$3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'AUA symptom index'!$B$4:$I$4</c:f>
              <c:numCache>
                <c:formatCode>0.00</c:formatCode>
                <c:ptCount val="8"/>
                <c:pt idx="0">
                  <c:v>26.03</c:v>
                </c:pt>
                <c:pt idx="1">
                  <c:v>22.47</c:v>
                </c:pt>
                <c:pt idx="2" formatCode="General">
                  <c:v>16.53</c:v>
                </c:pt>
                <c:pt idx="3" formatCode="General">
                  <c:v>18.54</c:v>
                </c:pt>
                <c:pt idx="4" formatCode="General">
                  <c:v>18.93</c:v>
                </c:pt>
                <c:pt idx="5" formatCode="General">
                  <c:v>19.04</c:v>
                </c:pt>
                <c:pt idx="6" formatCode="General">
                  <c:v>18.66</c:v>
                </c:pt>
                <c:pt idx="7" formatCode="General">
                  <c:v>19.559999999999999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81F1-4EF4-8BEF-051179F08E14}"/>
            </c:ext>
          </c:extLst>
        </c:ser>
        <c:ser>
          <c:idx val="1"/>
          <c:order val="1"/>
          <c:tx>
            <c:strRef>
              <c:f>'AUA symptom index'!$A$5</c:f>
              <c:strCache>
                <c:ptCount val="1"/>
                <c:pt idx="0">
                  <c:v>Mean Value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'AUA symptom index'!$B$3:$I$3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'AUA symptom index'!$B$5:$I$5</c:f>
              <c:numCache>
                <c:formatCode>0.00</c:formatCode>
                <c:ptCount val="8"/>
                <c:pt idx="0">
                  <c:v>20.12</c:v>
                </c:pt>
                <c:pt idx="1">
                  <c:v>15.5</c:v>
                </c:pt>
                <c:pt idx="2" formatCode="General">
                  <c:v>10.62</c:v>
                </c:pt>
                <c:pt idx="3" formatCode="General">
                  <c:v>12.02</c:v>
                </c:pt>
                <c:pt idx="4" formatCode="General">
                  <c:v>12.25</c:v>
                </c:pt>
                <c:pt idx="5" formatCode="General">
                  <c:v>12.48</c:v>
                </c:pt>
                <c:pt idx="6" formatCode="General">
                  <c:v>12.350000000000026</c:v>
                </c:pt>
                <c:pt idx="7" formatCode="General">
                  <c:v>12.860000000000024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81F1-4EF4-8BEF-051179F08E14}"/>
            </c:ext>
          </c:extLst>
        </c:ser>
        <c:ser>
          <c:idx val="2"/>
          <c:order val="2"/>
          <c:tx>
            <c:strRef>
              <c:f>'AUA symptom index'!$A$6</c:f>
              <c:strCache>
                <c:ptCount val="1"/>
                <c:pt idx="0">
                  <c:v>-Std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'AUA symptom index'!$B$3:$I$3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'AUA symptom index'!$B$6:$I$6</c:f>
              <c:numCache>
                <c:formatCode>General</c:formatCode>
                <c:ptCount val="8"/>
                <c:pt idx="0">
                  <c:v>14.209999999999999</c:v>
                </c:pt>
                <c:pt idx="1">
                  <c:v>8.5300000000000011</c:v>
                </c:pt>
                <c:pt idx="2">
                  <c:v>4.7099999999999991</c:v>
                </c:pt>
                <c:pt idx="3">
                  <c:v>5.5</c:v>
                </c:pt>
                <c:pt idx="4">
                  <c:v>5.57</c:v>
                </c:pt>
                <c:pt idx="5">
                  <c:v>5.9200000000000008</c:v>
                </c:pt>
                <c:pt idx="6">
                  <c:v>6.04</c:v>
                </c:pt>
                <c:pt idx="7">
                  <c:v>6.1599999999999975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81F1-4EF4-8BEF-051179F08E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857527264"/>
        <c:axId val="-962329488"/>
      </c:lineChart>
      <c:catAx>
        <c:axId val="-857527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62329488"/>
        <c:crosses val="autoZero"/>
        <c:auto val="1"/>
        <c:lblAlgn val="ctr"/>
        <c:lblOffset val="100"/>
        <c:noMultiLvlLbl val="0"/>
      </c:catAx>
      <c:valAx>
        <c:axId val="-962329488"/>
        <c:scaling>
          <c:orientation val="minMax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857527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/>
              </a:rPr>
              <a:t>Change (Mean ± Std)</a:t>
            </a:r>
          </a:p>
        </c:rich>
      </c:tx>
      <c:layout>
        <c:manualLayout>
          <c:xMode val="edge"/>
          <c:yMode val="edge"/>
          <c:x val="0.28386677158150164"/>
          <c:y val="1.8771334841445039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'AUA symptom index'!$K$4</c:f>
              <c:strCache>
                <c:ptCount val="1"/>
                <c:pt idx="0">
                  <c:v>+Std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headEnd type="triangle"/>
                <a:tailEnd type="oval"/>
              </a:ln>
              <a:effectLst/>
            </c:spPr>
          </c:marker>
          <c:cat>
            <c:strRef>
              <c:f>'AUA symptom index'!$L$3:$S$3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'AUA symptom index'!$L$4:$S$4</c:f>
              <c:numCache>
                <c:formatCode>0.00</c:formatCode>
                <c:ptCount val="8"/>
                <c:pt idx="0">
                  <c:v>0</c:v>
                </c:pt>
                <c:pt idx="1">
                  <c:v>12.16</c:v>
                </c:pt>
                <c:pt idx="2">
                  <c:v>16.59</c:v>
                </c:pt>
                <c:pt idx="3">
                  <c:v>14.93</c:v>
                </c:pt>
                <c:pt idx="4">
                  <c:v>14.690000000000001</c:v>
                </c:pt>
                <c:pt idx="5">
                  <c:v>14.54</c:v>
                </c:pt>
                <c:pt idx="6">
                  <c:v>13.850000000000026</c:v>
                </c:pt>
                <c:pt idx="7">
                  <c:v>14.209999999999999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A20-486A-8174-7478DCDEB6DC}"/>
            </c:ext>
          </c:extLst>
        </c:ser>
        <c:ser>
          <c:idx val="1"/>
          <c:order val="1"/>
          <c:tx>
            <c:strRef>
              <c:f>'AUA symptom index'!$K$5</c:f>
              <c:strCache>
                <c:ptCount val="1"/>
                <c:pt idx="0">
                  <c:v>Mean Change</c:v>
                </c:pt>
              </c:strCache>
            </c:strRef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'AUA symptom index'!$L$3:$S$3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'AUA symptom index'!$L$5:$S$5</c:f>
              <c:numCache>
                <c:formatCode>General</c:formatCode>
                <c:ptCount val="8"/>
                <c:pt idx="0">
                  <c:v>0</c:v>
                </c:pt>
                <c:pt idx="1">
                  <c:v>4.6099999999999985</c:v>
                </c:pt>
                <c:pt idx="2">
                  <c:v>9.49</c:v>
                </c:pt>
                <c:pt idx="3">
                  <c:v>7.75</c:v>
                </c:pt>
                <c:pt idx="4">
                  <c:v>7.46</c:v>
                </c:pt>
                <c:pt idx="5">
                  <c:v>7.17</c:v>
                </c:pt>
                <c:pt idx="6">
                  <c:v>6.83</c:v>
                </c:pt>
                <c:pt idx="7">
                  <c:v>6.58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0A20-486A-8174-7478DCDEB6DC}"/>
            </c:ext>
          </c:extLst>
        </c:ser>
        <c:ser>
          <c:idx val="2"/>
          <c:order val="2"/>
          <c:tx>
            <c:strRef>
              <c:f>'AUA symptom index'!$K$6</c:f>
              <c:strCache>
                <c:ptCount val="1"/>
                <c:pt idx="0">
                  <c:v>-Std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'AUA symptom index'!$L$3:$S$3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'AUA symptom index'!$L$6:$S$6</c:f>
              <c:numCache>
                <c:formatCode>0.00</c:formatCode>
                <c:ptCount val="8"/>
                <c:pt idx="0">
                  <c:v>0</c:v>
                </c:pt>
                <c:pt idx="1">
                  <c:v>-2.9399999999999977</c:v>
                </c:pt>
                <c:pt idx="2">
                  <c:v>2.3899999999999997</c:v>
                </c:pt>
                <c:pt idx="3">
                  <c:v>0.57000000000000062</c:v>
                </c:pt>
                <c:pt idx="4">
                  <c:v>0.23</c:v>
                </c:pt>
                <c:pt idx="5">
                  <c:v>-0.20000000000000021</c:v>
                </c:pt>
                <c:pt idx="6">
                  <c:v>-0.19000000000000003</c:v>
                </c:pt>
                <c:pt idx="7">
                  <c:v>-1.0499999999999912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0A20-486A-8174-7478DCDEB6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616856448"/>
        <c:axId val="-616861888"/>
      </c:lineChart>
      <c:catAx>
        <c:axId val="-616856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61888"/>
        <c:crossesAt val="0"/>
        <c:auto val="1"/>
        <c:lblAlgn val="ctr"/>
        <c:lblOffset val="100"/>
        <c:noMultiLvlLbl val="0"/>
      </c:catAx>
      <c:valAx>
        <c:axId val="-616861888"/>
        <c:scaling>
          <c:orientation val="minMax"/>
          <c:max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56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/>
              </a:rPr>
              <a:t>QOL Value (Mean </a:t>
            </a:r>
            <a:r>
              <a:rPr lang="en-US" sz="1800" b="1" i="0" u="none" strike="noStrike" baseline="0" dirty="0">
                <a:effectLst/>
              </a:rPr>
              <a:t>± Std)</a:t>
            </a:r>
            <a:endParaRPr lang="zh-TW" altLang="en-US" sz="1800" b="1" dirty="0">
              <a:effectLst/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001250789188415"/>
          <c:y val="0.15782407407407409"/>
          <c:w val="0.85973030602642164"/>
          <c:h val="0.67003098571011954"/>
        </c:manualLayout>
      </c:layout>
      <c:lineChart>
        <c:grouping val="standard"/>
        <c:varyColors val="0"/>
        <c:ser>
          <c:idx val="0"/>
          <c:order val="0"/>
          <c:tx>
            <c:strRef>
              <c:f>QOL!$A$4</c:f>
              <c:strCache>
                <c:ptCount val="1"/>
                <c:pt idx="0">
                  <c:v>+Std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QOL!$B$3:$I$3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QOL!$B$4:$I$4</c:f>
              <c:numCache>
                <c:formatCode>0.00</c:formatCode>
                <c:ptCount val="8"/>
                <c:pt idx="0">
                  <c:v>26.459999999999987</c:v>
                </c:pt>
                <c:pt idx="1">
                  <c:v>23.27</c:v>
                </c:pt>
                <c:pt idx="2" formatCode="General">
                  <c:v>20.57</c:v>
                </c:pt>
                <c:pt idx="3" formatCode="General">
                  <c:v>21.23</c:v>
                </c:pt>
                <c:pt idx="4" formatCode="General">
                  <c:v>21.03</c:v>
                </c:pt>
                <c:pt idx="5" formatCode="General">
                  <c:v>21.14</c:v>
                </c:pt>
                <c:pt idx="6" formatCode="General">
                  <c:v>21.82</c:v>
                </c:pt>
                <c:pt idx="7" formatCode="General">
                  <c:v>21.27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91C7-4729-9D27-A105809CBAAF}"/>
            </c:ext>
          </c:extLst>
        </c:ser>
        <c:ser>
          <c:idx val="1"/>
          <c:order val="1"/>
          <c:tx>
            <c:strRef>
              <c:f>QOL!$A$5</c:f>
              <c:strCache>
                <c:ptCount val="1"/>
                <c:pt idx="0">
                  <c:v>Mean Value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QOL!$B$3:$I$3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QOL!$B$5:$I$5</c:f>
              <c:numCache>
                <c:formatCode>0.00</c:formatCode>
                <c:ptCount val="8"/>
                <c:pt idx="0">
                  <c:v>21.979999999999986</c:v>
                </c:pt>
                <c:pt idx="1">
                  <c:v>17.8</c:v>
                </c:pt>
                <c:pt idx="2" formatCode="General">
                  <c:v>15.350000000000026</c:v>
                </c:pt>
                <c:pt idx="3" formatCode="General">
                  <c:v>15.729999999999999</c:v>
                </c:pt>
                <c:pt idx="4" formatCode="General">
                  <c:v>15.92</c:v>
                </c:pt>
                <c:pt idx="5" formatCode="General">
                  <c:v>16</c:v>
                </c:pt>
                <c:pt idx="6" formatCode="General">
                  <c:v>16.600000000000001</c:v>
                </c:pt>
                <c:pt idx="7" formatCode="General">
                  <c:v>16.47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91C7-4729-9D27-A105809CBAAF}"/>
            </c:ext>
          </c:extLst>
        </c:ser>
        <c:ser>
          <c:idx val="2"/>
          <c:order val="2"/>
          <c:tx>
            <c:strRef>
              <c:f>QOL!$A$6</c:f>
              <c:strCache>
                <c:ptCount val="1"/>
                <c:pt idx="0">
                  <c:v>-Std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QOL!$B$3:$I$3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QOL!$B$6:$I$6</c:f>
              <c:numCache>
                <c:formatCode>General</c:formatCode>
                <c:ptCount val="8"/>
                <c:pt idx="0">
                  <c:v>17.5</c:v>
                </c:pt>
                <c:pt idx="1">
                  <c:v>12.330000000000002</c:v>
                </c:pt>
                <c:pt idx="2">
                  <c:v>10.130000000000001</c:v>
                </c:pt>
                <c:pt idx="3">
                  <c:v>10.229999999999999</c:v>
                </c:pt>
                <c:pt idx="4">
                  <c:v>10.810000000000002</c:v>
                </c:pt>
                <c:pt idx="5">
                  <c:v>10.860000000000024</c:v>
                </c:pt>
                <c:pt idx="6">
                  <c:v>11.380000000000004</c:v>
                </c:pt>
                <c:pt idx="7">
                  <c:v>11.670000000000002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91C7-4729-9D27-A105809CBA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616863520"/>
        <c:axId val="-616856992"/>
      </c:lineChart>
      <c:catAx>
        <c:axId val="-616863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56992"/>
        <c:crosses val="autoZero"/>
        <c:auto val="1"/>
        <c:lblAlgn val="ctr"/>
        <c:lblOffset val="100"/>
        <c:noMultiLvlLbl val="0"/>
      </c:catAx>
      <c:valAx>
        <c:axId val="-616856992"/>
        <c:scaling>
          <c:orientation val="minMax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63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/>
              </a:rPr>
              <a:t>Change (Mean ± Std)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7.4405509835149125E-2"/>
          <c:y val="0.15177120250011991"/>
          <c:w val="0.90219589378584863"/>
          <c:h val="0.72875759615559843"/>
        </c:manualLayout>
      </c:layout>
      <c:lineChart>
        <c:grouping val="standard"/>
        <c:varyColors val="0"/>
        <c:ser>
          <c:idx val="0"/>
          <c:order val="0"/>
          <c:tx>
            <c:strRef>
              <c:f>QOL!$A$4</c:f>
              <c:strCache>
                <c:ptCount val="1"/>
                <c:pt idx="0">
                  <c:v>+Std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headEnd type="triangle"/>
                <a:tailEnd type="oval"/>
              </a:ln>
              <a:effectLst/>
            </c:spPr>
          </c:marker>
          <c:cat>
            <c:strRef>
              <c:f>QOL!$L$3:$S$3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QOL!$L$4:$S$4</c:f>
              <c:numCache>
                <c:formatCode>0.00</c:formatCode>
                <c:ptCount val="8"/>
                <c:pt idx="0">
                  <c:v>0</c:v>
                </c:pt>
                <c:pt idx="1">
                  <c:v>9.66</c:v>
                </c:pt>
                <c:pt idx="2">
                  <c:v>11.99</c:v>
                </c:pt>
                <c:pt idx="3">
                  <c:v>11.850000000000026</c:v>
                </c:pt>
                <c:pt idx="4">
                  <c:v>11.74</c:v>
                </c:pt>
                <c:pt idx="5">
                  <c:v>11.470000000000002</c:v>
                </c:pt>
                <c:pt idx="6">
                  <c:v>10.72</c:v>
                </c:pt>
                <c:pt idx="7">
                  <c:v>10.79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834E-444B-A8ED-A7AE4DC660DC}"/>
            </c:ext>
          </c:extLst>
        </c:ser>
        <c:ser>
          <c:idx val="1"/>
          <c:order val="1"/>
          <c:tx>
            <c:strRef>
              <c:f>QOL!$A$5</c:f>
              <c:strCache>
                <c:ptCount val="1"/>
                <c:pt idx="0">
                  <c:v>Mean Value</c:v>
                </c:pt>
              </c:strCache>
            </c:strRef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QOL!$L$3:$S$3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QOL!$L$5:$S$5</c:f>
              <c:numCache>
                <c:formatCode>General</c:formatCode>
                <c:ptCount val="8"/>
                <c:pt idx="0">
                  <c:v>0</c:v>
                </c:pt>
                <c:pt idx="1">
                  <c:v>4.17</c:v>
                </c:pt>
                <c:pt idx="2">
                  <c:v>6.63</c:v>
                </c:pt>
                <c:pt idx="3">
                  <c:v>6.08</c:v>
                </c:pt>
                <c:pt idx="4">
                  <c:v>5.9300000000000024</c:v>
                </c:pt>
                <c:pt idx="5">
                  <c:v>6.08</c:v>
                </c:pt>
                <c:pt idx="6">
                  <c:v>5.31</c:v>
                </c:pt>
                <c:pt idx="7">
                  <c:v>5.39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834E-444B-A8ED-A7AE4DC660DC}"/>
            </c:ext>
          </c:extLst>
        </c:ser>
        <c:ser>
          <c:idx val="2"/>
          <c:order val="2"/>
          <c:tx>
            <c:strRef>
              <c:f>QOL!$A$6</c:f>
              <c:strCache>
                <c:ptCount val="1"/>
                <c:pt idx="0">
                  <c:v>-Std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QOL!$L$3:$S$3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QOL!$L$6:$S$6</c:f>
              <c:numCache>
                <c:formatCode>0.00</c:formatCode>
                <c:ptCount val="8"/>
                <c:pt idx="0">
                  <c:v>0</c:v>
                </c:pt>
                <c:pt idx="1">
                  <c:v>-1.3200000000000003</c:v>
                </c:pt>
                <c:pt idx="2">
                  <c:v>1.2699999999999907</c:v>
                </c:pt>
                <c:pt idx="3">
                  <c:v>0.310000000000002</c:v>
                </c:pt>
                <c:pt idx="4">
                  <c:v>0.12000000000000012</c:v>
                </c:pt>
                <c:pt idx="5">
                  <c:v>0.69000000000000061</c:v>
                </c:pt>
                <c:pt idx="6">
                  <c:v>-0.10000000000000053</c:v>
                </c:pt>
                <c:pt idx="7">
                  <c:v>-1.000000000000068E-2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834E-444B-A8ED-A7AE4DC660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616861344"/>
        <c:axId val="-616862432"/>
      </c:lineChart>
      <c:catAx>
        <c:axId val="-616861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62432"/>
        <c:crossesAt val="0"/>
        <c:auto val="1"/>
        <c:lblAlgn val="ctr"/>
        <c:lblOffset val="100"/>
        <c:noMultiLvlLbl val="0"/>
      </c:catAx>
      <c:valAx>
        <c:axId val="-616862432"/>
        <c:scaling>
          <c:orientation val="minMax"/>
          <c:max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6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/>
              </a:rPr>
              <a:t>PSA (Mean </a:t>
            </a:r>
            <a:r>
              <a:rPr lang="en-US" sz="1800" b="1" i="0" u="none" strike="noStrike" baseline="0" dirty="0">
                <a:effectLst/>
              </a:rPr>
              <a:t>± Std)</a:t>
            </a:r>
            <a:endParaRPr lang="zh-TW" altLang="en-US" sz="1800" b="1" dirty="0">
              <a:effectLst/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001250789188415"/>
          <c:y val="0.16245370370370368"/>
          <c:w val="0.85973030602642164"/>
          <c:h val="0.67003098571011954"/>
        </c:manualLayout>
      </c:layout>
      <c:lineChart>
        <c:grouping val="standard"/>
        <c:varyColors val="0"/>
        <c:ser>
          <c:idx val="0"/>
          <c:order val="0"/>
          <c:tx>
            <c:strRef>
              <c:f>PSA!$A$4</c:f>
              <c:strCache>
                <c:ptCount val="1"/>
                <c:pt idx="0">
                  <c:v>+Std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PSA!$B$3:$I$3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PSA!$B$4:$I$4</c:f>
              <c:numCache>
                <c:formatCode>0.00</c:formatCode>
                <c:ptCount val="8"/>
                <c:pt idx="0">
                  <c:v>4.2799999999999994</c:v>
                </c:pt>
                <c:pt idx="1">
                  <c:v>7.37</c:v>
                </c:pt>
                <c:pt idx="2" formatCode="General">
                  <c:v>5.25</c:v>
                </c:pt>
                <c:pt idx="3" formatCode="General">
                  <c:v>4.7300000000000004</c:v>
                </c:pt>
                <c:pt idx="4" formatCode="General">
                  <c:v>6.3000000000000007</c:v>
                </c:pt>
                <c:pt idx="5" formatCode="General">
                  <c:v>8.43</c:v>
                </c:pt>
                <c:pt idx="6" formatCode="General">
                  <c:v>7.6899999999999995</c:v>
                </c:pt>
                <c:pt idx="7" formatCode="General">
                  <c:v>6.01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A04F-4F43-AE48-8FBB27E1798E}"/>
            </c:ext>
          </c:extLst>
        </c:ser>
        <c:ser>
          <c:idx val="1"/>
          <c:order val="1"/>
          <c:tx>
            <c:strRef>
              <c:f>PSA!$A$5</c:f>
              <c:strCache>
                <c:ptCount val="1"/>
                <c:pt idx="0">
                  <c:v>Mean Value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PSA!$B$3:$I$3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PSA!$B$5:$I$5</c:f>
              <c:numCache>
                <c:formatCode>0.00</c:formatCode>
                <c:ptCount val="8"/>
                <c:pt idx="0">
                  <c:v>2.23</c:v>
                </c:pt>
                <c:pt idx="1">
                  <c:v>3.52</c:v>
                </c:pt>
                <c:pt idx="2" formatCode="General">
                  <c:v>2.3499999999999988</c:v>
                </c:pt>
                <c:pt idx="3" formatCode="General">
                  <c:v>2.4499999999999997</c:v>
                </c:pt>
                <c:pt idx="4" formatCode="General">
                  <c:v>2.56</c:v>
                </c:pt>
                <c:pt idx="5" formatCode="General">
                  <c:v>2.73</c:v>
                </c:pt>
                <c:pt idx="6" formatCode="General">
                  <c:v>2.4899999999999998</c:v>
                </c:pt>
                <c:pt idx="7" formatCode="General">
                  <c:v>2.44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A04F-4F43-AE48-8FBB27E1798E}"/>
            </c:ext>
          </c:extLst>
        </c:ser>
        <c:ser>
          <c:idx val="2"/>
          <c:order val="2"/>
          <c:tx>
            <c:strRef>
              <c:f>PSA!$A$6</c:f>
              <c:strCache>
                <c:ptCount val="1"/>
                <c:pt idx="0">
                  <c:v>-Std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PSA!$B$3:$I$3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PSA!$B$6:$I$6</c:f>
              <c:numCache>
                <c:formatCode>General</c:formatCode>
                <c:ptCount val="8"/>
                <c:pt idx="0">
                  <c:v>0.18000000000000024</c:v>
                </c:pt>
                <c:pt idx="1">
                  <c:v>-0.33000000000000201</c:v>
                </c:pt>
                <c:pt idx="2">
                  <c:v>-0.54999999999999982</c:v>
                </c:pt>
                <c:pt idx="3">
                  <c:v>0.1700000000000004</c:v>
                </c:pt>
                <c:pt idx="4">
                  <c:v>-1.1800000000000062</c:v>
                </c:pt>
                <c:pt idx="5">
                  <c:v>-2.9699999999999998</c:v>
                </c:pt>
                <c:pt idx="6">
                  <c:v>-2.71</c:v>
                </c:pt>
                <c:pt idx="7">
                  <c:v>-1.1299999999999932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A04F-4F43-AE48-8FBB27E179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616858624"/>
        <c:axId val="-616852640"/>
      </c:lineChart>
      <c:catAx>
        <c:axId val="-616858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52640"/>
        <c:crosses val="autoZero"/>
        <c:auto val="1"/>
        <c:lblAlgn val="ctr"/>
        <c:lblOffset val="100"/>
        <c:noMultiLvlLbl val="0"/>
      </c:catAx>
      <c:valAx>
        <c:axId val="-616852640"/>
        <c:scaling>
          <c:orientation val="minMax"/>
          <c:min val="-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58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/>
              </a:rPr>
              <a:t>Change (Mean ± Std)</a:t>
            </a:r>
          </a:p>
        </c:rich>
      </c:tx>
      <c:layout>
        <c:manualLayout>
          <c:xMode val="edge"/>
          <c:yMode val="edge"/>
          <c:x val="0.33543720762740614"/>
          <c:y val="2.4305555555555556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PSA!$K$4</c:f>
              <c:strCache>
                <c:ptCount val="1"/>
                <c:pt idx="0">
                  <c:v>+Std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headEnd type="triangle"/>
                <a:tailEnd type="oval"/>
              </a:ln>
              <a:effectLst/>
            </c:spPr>
          </c:marker>
          <c:cat>
            <c:strRef>
              <c:f>PSA!$L$3:$S$3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PSA!$L$4:$S$4</c:f>
              <c:numCache>
                <c:formatCode>0.00</c:formatCode>
                <c:ptCount val="8"/>
                <c:pt idx="0">
                  <c:v>0</c:v>
                </c:pt>
                <c:pt idx="1">
                  <c:v>1.7899999999999912</c:v>
                </c:pt>
                <c:pt idx="2">
                  <c:v>2.3299999999999987</c:v>
                </c:pt>
                <c:pt idx="3">
                  <c:v>1.4500000000000002</c:v>
                </c:pt>
                <c:pt idx="4">
                  <c:v>3.27</c:v>
                </c:pt>
                <c:pt idx="5">
                  <c:v>4.96</c:v>
                </c:pt>
                <c:pt idx="6">
                  <c:v>4.9300000000000024</c:v>
                </c:pt>
                <c:pt idx="7">
                  <c:v>3.22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0B3-4418-A8EE-06646CB17E46}"/>
            </c:ext>
          </c:extLst>
        </c:ser>
        <c:ser>
          <c:idx val="1"/>
          <c:order val="1"/>
          <c:tx>
            <c:strRef>
              <c:f>PSA!$K$5</c:f>
              <c:strCache>
                <c:ptCount val="1"/>
                <c:pt idx="0">
                  <c:v>Mean Change</c:v>
                </c:pt>
              </c:strCache>
            </c:strRef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PSA!$L$3:$S$3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PSA!$L$5:$S$5</c:f>
              <c:numCache>
                <c:formatCode>General</c:formatCode>
                <c:ptCount val="8"/>
                <c:pt idx="0">
                  <c:v>0</c:v>
                </c:pt>
                <c:pt idx="1">
                  <c:v>-1.3</c:v>
                </c:pt>
                <c:pt idx="2">
                  <c:v>-0.12000000000000002</c:v>
                </c:pt>
                <c:pt idx="3">
                  <c:v>-0.17</c:v>
                </c:pt>
                <c:pt idx="4">
                  <c:v>-0.34</c:v>
                </c:pt>
                <c:pt idx="5">
                  <c:v>-0.63000000000000334</c:v>
                </c:pt>
                <c:pt idx="6">
                  <c:v>-0.39000000000000168</c:v>
                </c:pt>
                <c:pt idx="7">
                  <c:v>-0.13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00B3-4418-A8EE-06646CB17E46}"/>
            </c:ext>
          </c:extLst>
        </c:ser>
        <c:ser>
          <c:idx val="2"/>
          <c:order val="2"/>
          <c:tx>
            <c:strRef>
              <c:f>PSA!$K$6</c:f>
              <c:strCache>
                <c:ptCount val="1"/>
                <c:pt idx="0">
                  <c:v>-Std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PSA!$L$3:$S$3</c:f>
              <c:strCache>
                <c:ptCount val="8"/>
                <c:pt idx="0">
                  <c:v>Baseline
(N=220)</c:v>
                </c:pt>
                <c:pt idx="1">
                  <c:v>Week 2
(N=220)</c:v>
                </c:pt>
                <c:pt idx="2">
                  <c:v>Month 3
(N=215)</c:v>
                </c:pt>
                <c:pt idx="3">
                  <c:v>Year 1
(N=195)</c:v>
                </c:pt>
                <c:pt idx="4">
                  <c:v>Year 2
(N=156)</c:v>
                </c:pt>
                <c:pt idx="5">
                  <c:v>Year 3
(N=134)</c:v>
                </c:pt>
                <c:pt idx="6">
                  <c:v>Year 4
(N=100)</c:v>
                </c:pt>
                <c:pt idx="7">
                  <c:v>Year 5
(N=94)</c:v>
                </c:pt>
              </c:strCache>
            </c:strRef>
          </c:cat>
          <c:val>
            <c:numRef>
              <c:f>PSA!$L$6:$S$6</c:f>
              <c:numCache>
                <c:formatCode>0.00</c:formatCode>
                <c:ptCount val="8"/>
                <c:pt idx="0">
                  <c:v>0</c:v>
                </c:pt>
                <c:pt idx="1">
                  <c:v>-4.3899999999999997</c:v>
                </c:pt>
                <c:pt idx="2">
                  <c:v>-2.5700000000000003</c:v>
                </c:pt>
                <c:pt idx="3">
                  <c:v>-1.79</c:v>
                </c:pt>
                <c:pt idx="4">
                  <c:v>-3.9499999999999997</c:v>
                </c:pt>
                <c:pt idx="5">
                  <c:v>-6.22</c:v>
                </c:pt>
                <c:pt idx="6">
                  <c:v>-5.71</c:v>
                </c:pt>
                <c:pt idx="7">
                  <c:v>-3.48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00B3-4418-A8EE-06646CB17E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616858080"/>
        <c:axId val="-616860800"/>
      </c:lineChart>
      <c:catAx>
        <c:axId val="-616858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60800"/>
        <c:crossesAt val="0"/>
        <c:auto val="1"/>
        <c:lblAlgn val="ctr"/>
        <c:lblOffset val="100"/>
        <c:noMultiLvlLbl val="0"/>
      </c:catAx>
      <c:valAx>
        <c:axId val="-616860800"/>
        <c:scaling>
          <c:orientation val="minMax"/>
          <c:max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58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/>
              </a:rPr>
              <a:t>Qmax mL/sec (Mean </a:t>
            </a:r>
            <a:r>
              <a:rPr lang="en-US" sz="1800" b="1" i="0" u="none" strike="noStrike" baseline="0" dirty="0">
                <a:effectLst/>
              </a:rPr>
              <a:t>± Std)</a:t>
            </a:r>
            <a:endParaRPr lang="zh-TW" altLang="en-US" sz="1800" b="1" dirty="0">
              <a:effectLst/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974013295906002"/>
          <c:y val="0.14856477518755351"/>
          <c:w val="0.85973030602642164"/>
          <c:h val="0.67003098571011954"/>
        </c:manualLayout>
      </c:layout>
      <c:lineChart>
        <c:grouping val="standard"/>
        <c:varyColors val="0"/>
        <c:ser>
          <c:idx val="0"/>
          <c:order val="0"/>
          <c:tx>
            <c:strRef>
              <c:f>PFR!$A$4</c:f>
              <c:strCache>
                <c:ptCount val="1"/>
                <c:pt idx="0">
                  <c:v>+Std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PFR!$B$3:$G$3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PFR!$B$4:$G$4</c:f>
              <c:numCache>
                <c:formatCode>General</c:formatCode>
                <c:ptCount val="6"/>
                <c:pt idx="0" formatCode="0.00">
                  <c:v>11.110000000000001</c:v>
                </c:pt>
                <c:pt idx="1">
                  <c:v>17.21</c:v>
                </c:pt>
                <c:pt idx="2">
                  <c:v>17.2</c:v>
                </c:pt>
                <c:pt idx="3">
                  <c:v>19.16</c:v>
                </c:pt>
                <c:pt idx="4">
                  <c:v>20.079999999999988</c:v>
                </c:pt>
                <c:pt idx="5">
                  <c:v>21.119999999999997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616C-4859-AF28-23F4106D298A}"/>
            </c:ext>
          </c:extLst>
        </c:ser>
        <c:ser>
          <c:idx val="1"/>
          <c:order val="1"/>
          <c:tx>
            <c:strRef>
              <c:f>PFR!$A$5</c:f>
              <c:strCache>
                <c:ptCount val="1"/>
                <c:pt idx="0">
                  <c:v>Mean Value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PFR!$B$3:$G$3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PFR!$B$5:$G$5</c:f>
              <c:numCache>
                <c:formatCode>General</c:formatCode>
                <c:ptCount val="6"/>
                <c:pt idx="0" formatCode="0.00">
                  <c:v>8.5500000000000007</c:v>
                </c:pt>
                <c:pt idx="1">
                  <c:v>11.2</c:v>
                </c:pt>
                <c:pt idx="2">
                  <c:v>11.7</c:v>
                </c:pt>
                <c:pt idx="3">
                  <c:v>12.38</c:v>
                </c:pt>
                <c:pt idx="4">
                  <c:v>12.41</c:v>
                </c:pt>
                <c:pt idx="5">
                  <c:v>13.04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616C-4859-AF28-23F4106D298A}"/>
            </c:ext>
          </c:extLst>
        </c:ser>
        <c:ser>
          <c:idx val="2"/>
          <c:order val="2"/>
          <c:tx>
            <c:strRef>
              <c:f>PFR!$A$6</c:f>
              <c:strCache>
                <c:ptCount val="1"/>
                <c:pt idx="0">
                  <c:v>-Std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PFR!$B$3:$G$3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PFR!$B$6:$G$6</c:f>
              <c:numCache>
                <c:formatCode>General</c:formatCode>
                <c:ptCount val="6"/>
                <c:pt idx="0">
                  <c:v>5.99</c:v>
                </c:pt>
                <c:pt idx="1">
                  <c:v>5.1899999999999995</c:v>
                </c:pt>
                <c:pt idx="2">
                  <c:v>6.1999999999999975</c:v>
                </c:pt>
                <c:pt idx="3">
                  <c:v>5.6000000000000005</c:v>
                </c:pt>
                <c:pt idx="4">
                  <c:v>4.74</c:v>
                </c:pt>
                <c:pt idx="5">
                  <c:v>4.9599999999999991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616C-4859-AF28-23F4106D29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616853184"/>
        <c:axId val="-616857536"/>
      </c:lineChart>
      <c:catAx>
        <c:axId val="-616853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57536"/>
        <c:crosses val="autoZero"/>
        <c:auto val="1"/>
        <c:lblAlgn val="ctr"/>
        <c:lblOffset val="100"/>
        <c:noMultiLvlLbl val="0"/>
      </c:catAx>
      <c:valAx>
        <c:axId val="-616857536"/>
        <c:scaling>
          <c:orientation val="minMax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53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HK" altLang="zh-TW" sz="1800" b="1" dirty="0">
                <a:effectLst/>
              </a:rPr>
              <a:t>Qmax Change (Mean ± Std)</a:t>
            </a:r>
          </a:p>
        </c:rich>
      </c:tx>
      <c:layout>
        <c:manualLayout>
          <c:xMode val="edge"/>
          <c:yMode val="edge"/>
          <c:x val="0.26229684190315911"/>
          <c:y val="5.4064036388117034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6.439295303958191E-2"/>
          <c:y val="0.22579598025458822"/>
          <c:w val="0.90487291986612151"/>
          <c:h val="0.5388324389387632"/>
        </c:manualLayout>
      </c:layout>
      <c:lineChart>
        <c:grouping val="standard"/>
        <c:varyColors val="0"/>
        <c:ser>
          <c:idx val="0"/>
          <c:order val="0"/>
          <c:tx>
            <c:strRef>
              <c:f>PFR!$I$4</c:f>
              <c:strCache>
                <c:ptCount val="1"/>
                <c:pt idx="0">
                  <c:v>+Std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headEnd type="triangle"/>
                <a:tailEnd type="oval"/>
              </a:ln>
              <a:effectLst/>
            </c:spPr>
          </c:marker>
          <c:cat>
            <c:strRef>
              <c:f>PFR!$J$3:$O$3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PFR!$J$4:$O$4</c:f>
              <c:numCache>
                <c:formatCode>0.00</c:formatCode>
                <c:ptCount val="6"/>
                <c:pt idx="0">
                  <c:v>0</c:v>
                </c:pt>
                <c:pt idx="1">
                  <c:v>8.65</c:v>
                </c:pt>
                <c:pt idx="2">
                  <c:v>8.15</c:v>
                </c:pt>
                <c:pt idx="3">
                  <c:v>10.94</c:v>
                </c:pt>
                <c:pt idx="4">
                  <c:v>12.25</c:v>
                </c:pt>
                <c:pt idx="5">
                  <c:v>13.360000000000024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A78-4A4C-8E64-CFDB481B572A}"/>
            </c:ext>
          </c:extLst>
        </c:ser>
        <c:ser>
          <c:idx val="1"/>
          <c:order val="1"/>
          <c:tx>
            <c:strRef>
              <c:f>PFR!$I$5</c:f>
              <c:strCache>
                <c:ptCount val="1"/>
                <c:pt idx="0">
                  <c:v>Mean Change</c:v>
                </c:pt>
              </c:strCache>
            </c:strRef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PFR!$J$3:$O$3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PFR!$J$5:$O$5</c:f>
              <c:numCache>
                <c:formatCode>General</c:formatCode>
                <c:ptCount val="6"/>
                <c:pt idx="0">
                  <c:v>0</c:v>
                </c:pt>
                <c:pt idx="1">
                  <c:v>2.66</c:v>
                </c:pt>
                <c:pt idx="2">
                  <c:v>2.56</c:v>
                </c:pt>
                <c:pt idx="3">
                  <c:v>3.8</c:v>
                </c:pt>
                <c:pt idx="4">
                  <c:v>4.17</c:v>
                </c:pt>
                <c:pt idx="5">
                  <c:v>4.8899999999999997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A78-4A4C-8E64-CFDB481B572A}"/>
            </c:ext>
          </c:extLst>
        </c:ser>
        <c:ser>
          <c:idx val="2"/>
          <c:order val="2"/>
          <c:tx>
            <c:strRef>
              <c:f>PFR!$I$6</c:f>
              <c:strCache>
                <c:ptCount val="1"/>
                <c:pt idx="0">
                  <c:v>-Std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dash"/>
            <c:size val="5"/>
            <c:spPr>
              <a:solidFill>
                <a:schemeClr val="accent3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PFR!$J$3:$O$3</c:f>
              <c:strCache>
                <c:ptCount val="6"/>
                <c:pt idx="0">
                  <c:v>Baseline
(N=220)</c:v>
                </c:pt>
                <c:pt idx="1">
                  <c:v>Year 1
(N=185)</c:v>
                </c:pt>
                <c:pt idx="2">
                  <c:v>Year 2
(N=150)</c:v>
                </c:pt>
                <c:pt idx="3">
                  <c:v>Year 3
(N=131)</c:v>
                </c:pt>
                <c:pt idx="4">
                  <c:v>Year 4
(N=99)</c:v>
                </c:pt>
                <c:pt idx="5">
                  <c:v>Year 5
(N=89)</c:v>
                </c:pt>
              </c:strCache>
            </c:strRef>
          </c:cat>
          <c:val>
            <c:numRef>
              <c:f>PFR!$J$6:$O$6</c:f>
              <c:numCache>
                <c:formatCode>0.00</c:formatCode>
                <c:ptCount val="6"/>
                <c:pt idx="0">
                  <c:v>0</c:v>
                </c:pt>
                <c:pt idx="1">
                  <c:v>-3.3299999999999987</c:v>
                </c:pt>
                <c:pt idx="2">
                  <c:v>-3.03</c:v>
                </c:pt>
                <c:pt idx="3">
                  <c:v>-3.34</c:v>
                </c:pt>
                <c:pt idx="4">
                  <c:v>-3.9099999999999997</c:v>
                </c:pt>
                <c:pt idx="5">
                  <c:v>-3.580000000000001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EA78-4A4C-8E64-CFDB481B57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marker val="1"/>
        <c:smooth val="0"/>
        <c:axId val="-616865152"/>
        <c:axId val="-616854272"/>
      </c:lineChart>
      <c:catAx>
        <c:axId val="-616865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54272"/>
        <c:crossesAt val="0"/>
        <c:auto val="1"/>
        <c:lblAlgn val="ctr"/>
        <c:lblOffset val="100"/>
        <c:noMultiLvlLbl val="0"/>
      </c:catAx>
      <c:valAx>
        <c:axId val="-616854272"/>
        <c:scaling>
          <c:orientation val="minMax"/>
          <c:max val="25"/>
          <c:min val="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686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0.3646</cdr:x>
      <cdr:y>0.51754</cdr:y>
    </cdr:from>
    <cdr:to>
      <cdr:x>0.42385</cdr:x>
      <cdr:y>0.67593</cdr:y>
    </cdr:to>
    <cdr:sp macro="" textlink="">
      <cdr:nvSpPr>
        <cdr:cNvPr id="2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1978925" y="1910686"/>
          <a:ext cx="321617" cy="58477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1pPr>
          <a:lvl2pPr marL="457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2pPr>
          <a:lvl3pPr marL="914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3pPr>
          <a:lvl4pPr marL="1371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4pPr>
          <a:lvl5pPr marL="18288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5pPr>
          <a:lvl6pPr marL="22860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6pPr>
          <a:lvl7pPr marL="2743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7pPr>
          <a:lvl8pPr marL="3200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8pPr>
          <a:lvl9pPr marL="3657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0.92784</cdr:x>
      <cdr:y>0.5582</cdr:y>
    </cdr:from>
    <cdr:to>
      <cdr:x>0.9871</cdr:x>
      <cdr:y>0.7166</cdr:y>
    </cdr:to>
    <cdr:sp macro="" textlink="">
      <cdr:nvSpPr>
        <cdr:cNvPr id="3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5036024" y="2060812"/>
          <a:ext cx="321617" cy="58477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1pPr>
          <a:lvl2pPr marL="457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2pPr>
          <a:lvl3pPr marL="914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3pPr>
          <a:lvl4pPr marL="1371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4pPr>
          <a:lvl5pPr marL="18288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5pPr>
          <a:lvl6pPr marL="22860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6pPr>
          <a:lvl7pPr marL="2743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7pPr>
          <a:lvl8pPr marL="3200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8pPr>
          <a:lvl9pPr marL="3657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0.81218</cdr:x>
      <cdr:y>0.55081</cdr:y>
    </cdr:from>
    <cdr:to>
      <cdr:x>0.87143</cdr:x>
      <cdr:y>0.7092</cdr:y>
    </cdr:to>
    <cdr:sp macro="" textlink="">
      <cdr:nvSpPr>
        <cdr:cNvPr id="4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4408227" y="2033516"/>
          <a:ext cx="321617" cy="58477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1pPr>
          <a:lvl2pPr marL="457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2pPr>
          <a:lvl3pPr marL="914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3pPr>
          <a:lvl4pPr marL="1371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4pPr>
          <a:lvl5pPr marL="18288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5pPr>
          <a:lvl6pPr marL="22860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6pPr>
          <a:lvl7pPr marL="2743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7pPr>
          <a:lvl8pPr marL="3200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8pPr>
          <a:lvl9pPr marL="3657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0.69902</cdr:x>
      <cdr:y>0.53972</cdr:y>
    </cdr:from>
    <cdr:to>
      <cdr:x>0.75828</cdr:x>
      <cdr:y>0.69811</cdr:y>
    </cdr:to>
    <cdr:sp macro="" textlink="">
      <cdr:nvSpPr>
        <cdr:cNvPr id="5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3794078" y="1992573"/>
          <a:ext cx="321617" cy="58477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1pPr>
          <a:lvl2pPr marL="457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2pPr>
          <a:lvl3pPr marL="914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3pPr>
          <a:lvl4pPr marL="1371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4pPr>
          <a:lvl5pPr marL="18288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5pPr>
          <a:lvl6pPr marL="22860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6pPr>
          <a:lvl7pPr marL="2743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7pPr>
          <a:lvl8pPr marL="3200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8pPr>
          <a:lvl9pPr marL="3657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0.59342</cdr:x>
      <cdr:y>0.53972</cdr:y>
    </cdr:from>
    <cdr:to>
      <cdr:x>0.65267</cdr:x>
      <cdr:y>0.69811</cdr:y>
    </cdr:to>
    <cdr:sp macro="" textlink="">
      <cdr:nvSpPr>
        <cdr:cNvPr id="6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3220871" y="1992573"/>
          <a:ext cx="321617" cy="58477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1pPr>
          <a:lvl2pPr marL="457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2pPr>
          <a:lvl3pPr marL="914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3pPr>
          <a:lvl4pPr marL="1371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4pPr>
          <a:lvl5pPr marL="18288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5pPr>
          <a:lvl6pPr marL="22860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6pPr>
          <a:lvl7pPr marL="2743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7pPr>
          <a:lvl8pPr marL="3200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8pPr>
          <a:lvl9pPr marL="3657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0.47524</cdr:x>
      <cdr:y>0.53233</cdr:y>
    </cdr:from>
    <cdr:to>
      <cdr:x>0.53449</cdr:x>
      <cdr:y>0.69072</cdr:y>
    </cdr:to>
    <cdr:sp macro="" textlink="">
      <cdr:nvSpPr>
        <cdr:cNvPr id="7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2579426" y="1965278"/>
          <a:ext cx="321617" cy="58477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1pPr>
          <a:lvl2pPr marL="457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2pPr>
          <a:lvl3pPr marL="914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3pPr>
          <a:lvl4pPr marL="1371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4pPr>
          <a:lvl5pPr marL="18288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5pPr>
          <a:lvl6pPr marL="22860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6pPr>
          <a:lvl7pPr marL="27432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7pPr>
          <a:lvl8pPr marL="32004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8pPr>
          <a:lvl9pPr marL="3657600" algn="l" defTabSz="914400" rtl="0" eaLnBrk="1" latinLnBrk="0" hangingPunct="1">
            <a:defRPr sz="1800" kern="1200">
              <a:solidFill>
                <a:sysClr val="windowText" lastClr="000000"/>
              </a:solidFill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0.89605</cdr:x>
      <cdr:y>0.52012</cdr:y>
    </cdr:from>
    <cdr:to>
      <cdr:x>0.95312</cdr:x>
      <cdr:y>0.63866</cdr:y>
    </cdr:to>
    <cdr:sp macro="" textlink="">
      <cdr:nvSpPr>
        <cdr:cNvPr id="2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5049672" y="2565779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0.74348</cdr:x>
      <cdr:y>0.51459</cdr:y>
    </cdr:from>
    <cdr:to>
      <cdr:x>0.80055</cdr:x>
      <cdr:y>0.63313</cdr:y>
    </cdr:to>
    <cdr:sp macro="" textlink="">
      <cdr:nvSpPr>
        <cdr:cNvPr id="3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4189862" y="2538483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0.59576</cdr:x>
      <cdr:y>0.54225</cdr:y>
    </cdr:from>
    <cdr:to>
      <cdr:x>0.65282</cdr:x>
      <cdr:y>0.66079</cdr:y>
    </cdr:to>
    <cdr:sp macro="" textlink="">
      <cdr:nvSpPr>
        <cdr:cNvPr id="4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3357350" y="2674961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0.44076</cdr:x>
      <cdr:y>0.55609</cdr:y>
    </cdr:from>
    <cdr:to>
      <cdr:x>0.49783</cdr:x>
      <cdr:y>0.67463</cdr:y>
    </cdr:to>
    <cdr:sp macro="" textlink="">
      <cdr:nvSpPr>
        <cdr:cNvPr id="5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2483893" y="2743200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0.29546</cdr:x>
      <cdr:y>0.56715</cdr:y>
    </cdr:from>
    <cdr:to>
      <cdr:x>0.35252</cdr:x>
      <cdr:y>0.68569</cdr:y>
    </cdr:to>
    <cdr:sp macro="" textlink="">
      <cdr:nvSpPr>
        <cdr:cNvPr id="6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1665027" y="2797791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0.89605</cdr:x>
      <cdr:y>0.52012</cdr:y>
    </cdr:from>
    <cdr:to>
      <cdr:x>0.95312</cdr:x>
      <cdr:y>0.63866</cdr:y>
    </cdr:to>
    <cdr:sp macro="" textlink="">
      <cdr:nvSpPr>
        <cdr:cNvPr id="2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5049672" y="2565779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0.74348</cdr:x>
      <cdr:y>0.51459</cdr:y>
    </cdr:from>
    <cdr:to>
      <cdr:x>0.80055</cdr:x>
      <cdr:y>0.63313</cdr:y>
    </cdr:to>
    <cdr:sp macro="" textlink="">
      <cdr:nvSpPr>
        <cdr:cNvPr id="3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4189862" y="2538483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0.59576</cdr:x>
      <cdr:y>0.54225</cdr:y>
    </cdr:from>
    <cdr:to>
      <cdr:x>0.65282</cdr:x>
      <cdr:y>0.66079</cdr:y>
    </cdr:to>
    <cdr:sp macro="" textlink="">
      <cdr:nvSpPr>
        <cdr:cNvPr id="4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3357350" y="2674961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0.44076</cdr:x>
      <cdr:y>0.55609</cdr:y>
    </cdr:from>
    <cdr:to>
      <cdr:x>0.49783</cdr:x>
      <cdr:y>0.67463</cdr:y>
    </cdr:to>
    <cdr:sp macro="" textlink="">
      <cdr:nvSpPr>
        <cdr:cNvPr id="5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2483893" y="2743200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  <cdr:relSizeAnchor xmlns:cdr="http://schemas.openxmlformats.org/drawingml/2006/chartDrawing">
    <cdr:from>
      <cdr:x>0.29546</cdr:x>
      <cdr:y>0.56715</cdr:y>
    </cdr:from>
    <cdr:to>
      <cdr:x>0.35252</cdr:x>
      <cdr:y>0.68569</cdr:y>
    </cdr:to>
    <cdr:sp macro="" textlink="">
      <cdr:nvSpPr>
        <cdr:cNvPr id="6" name="文字方塊 2">
          <a:extLst xmlns:a="http://schemas.openxmlformats.org/drawingml/2006/main">
            <a:ext uri="{FF2B5EF4-FFF2-40B4-BE49-F238E27FC236}">
              <a16:creationId xmlns:a16="http://schemas.microsoft.com/office/drawing/2014/main" xmlns="" id="{237C4B06-44AB-4692-8F8C-BF36AF74864D}"/>
            </a:ext>
          </a:extLst>
        </cdr:cNvPr>
        <cdr:cNvSpPr txBox="1"/>
      </cdr:nvSpPr>
      <cdr:spPr>
        <a:xfrm xmlns:a="http://schemas.openxmlformats.org/drawingml/2006/main">
          <a:off x="1665027" y="2797791"/>
          <a:ext cx="321590" cy="584755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Palatino Linotype"/>
            </a:defRPr>
          </a:lvl1pPr>
          <a:lvl2pPr marL="457200" indent="0">
            <a:defRPr sz="1100">
              <a:latin typeface="Palatino Linotype"/>
            </a:defRPr>
          </a:lvl2pPr>
          <a:lvl3pPr marL="914400" indent="0">
            <a:defRPr sz="1100">
              <a:latin typeface="Palatino Linotype"/>
            </a:defRPr>
          </a:lvl3pPr>
          <a:lvl4pPr marL="1371600" indent="0">
            <a:defRPr sz="1100">
              <a:latin typeface="Palatino Linotype"/>
            </a:defRPr>
          </a:lvl4pPr>
          <a:lvl5pPr marL="1828800" indent="0">
            <a:defRPr sz="1100">
              <a:latin typeface="Palatino Linotype"/>
            </a:defRPr>
          </a:lvl5pPr>
          <a:lvl6pPr marL="2286000" indent="0">
            <a:defRPr sz="1100">
              <a:latin typeface="Palatino Linotype"/>
            </a:defRPr>
          </a:lvl6pPr>
          <a:lvl7pPr marL="2743200" indent="0">
            <a:defRPr sz="1100">
              <a:latin typeface="Palatino Linotype"/>
            </a:defRPr>
          </a:lvl7pPr>
          <a:lvl8pPr marL="3200400" indent="0">
            <a:defRPr sz="1100">
              <a:latin typeface="Palatino Linotype"/>
            </a:defRPr>
          </a:lvl8pPr>
          <a:lvl9pPr marL="3657600" indent="0">
            <a:defRPr sz="1100">
              <a:latin typeface="Palatino Linotype"/>
            </a:defRPr>
          </a:lvl9pPr>
        </a:lstStyle>
        <a:p xmlns:a="http://schemas.openxmlformats.org/drawingml/2006/main">
          <a:r>
            <a:rPr lang="en-HK" sz="3200" dirty="0"/>
            <a:t>*</a:t>
          </a:r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4.jpeg>
</file>

<file path=ppt/media/image16.png>
</file>

<file path=ppt/media/image17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AE42AC-EEA6-4C23-9CE3-8ECDC5454926}" type="datetimeFigureOut">
              <a:rPr lang="en-US" smtClean="0"/>
              <a:pPr/>
              <a:t>13/11/2021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D2743-D2C2-45DC-B437-DF6FE4853E6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396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vi-VN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Điều trị bằng nhiệt vi sóng qua niệu đạo (Transrethral Microwave Therapy- TUMT)</a:t>
            </a:r>
            <a:endParaRPr lang="vi-V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           Điều trị bằng nhiệt vi sóng dựa trên nguyên lý sử dụng bức xạ vi sóng phát ra từ một thiết bị an-ten đặt trong niệu đạo nhằm làm tăng nhiệt độ ở tuyến tiền liệt. Mô sẽ bị phá hủy khi nhiệt độ tăng lên trên ngưỡng gây độc tế bào (&gt;45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độ</a:t>
            </a: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3E700-8977-49A9-AC06-48CD2C62EB7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611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D2743-D2C2-45DC-B437-DF6FE4853E6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367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FD1A73D-3E67-46D3-93A1-BCD66389E235}" type="slidenum">
              <a:rPr lang="en-US" altLang="en-US">
                <a:solidFill>
                  <a:prstClr val="black"/>
                </a:solidFill>
              </a:rPr>
              <a:pPr/>
              <a:t>19</a:t>
            </a:fld>
            <a:endParaRPr lang="en-US" altLang="en-US" dirty="0">
              <a:solidFill>
                <a:prstClr val="black"/>
              </a:solidFill>
            </a:endParaRPr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4175" y="684213"/>
            <a:ext cx="6094413" cy="3429000"/>
          </a:xfrm>
          <a:solidFill>
            <a:srgbClr val="FFFFFF"/>
          </a:solidFill>
          <a:ln>
            <a:solidFill>
              <a:srgbClr val="000000"/>
            </a:solidFill>
          </a:ln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815" y="4341835"/>
            <a:ext cx="5028370" cy="411793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6487" tIns="43244" rIns="86487" bIns="43244"/>
          <a:lstStyle/>
          <a:p>
            <a:pPr eaLnBrk="1" hangingPunct="1"/>
            <a:endParaRPr lang="en-US" altLang="en-US" sz="900" dirty="0">
              <a:latin typeface="Times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4254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FD1A73D-3E67-46D3-93A1-BCD66389E235}" type="slidenum">
              <a:rPr lang="en-US" altLang="en-US">
                <a:solidFill>
                  <a:prstClr val="black"/>
                </a:solidFill>
              </a:rPr>
              <a:pPr/>
              <a:t>21</a:t>
            </a:fld>
            <a:endParaRPr lang="en-US" altLang="en-US" dirty="0">
              <a:solidFill>
                <a:prstClr val="black"/>
              </a:solidFill>
            </a:endParaRPr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4175" y="684213"/>
            <a:ext cx="6094413" cy="3429000"/>
          </a:xfrm>
          <a:solidFill>
            <a:srgbClr val="FFFFFF"/>
          </a:solidFill>
          <a:ln>
            <a:solidFill>
              <a:srgbClr val="000000"/>
            </a:solidFill>
          </a:ln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815" y="4341835"/>
            <a:ext cx="5028370" cy="411793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6487" tIns="43244" rIns="86487" bIns="43244"/>
          <a:lstStyle/>
          <a:p>
            <a:pPr eaLnBrk="1" hangingPunct="1"/>
            <a:endParaRPr lang="en-US" altLang="en-US" sz="900" i="1" dirty="0">
              <a:solidFill>
                <a:srgbClr val="FF3300"/>
              </a:solidFill>
              <a:latin typeface="Times" pitchFamily="1" charset="0"/>
            </a:endParaRPr>
          </a:p>
          <a:p>
            <a:pPr eaLnBrk="1" hangingPunct="1"/>
            <a:endParaRPr lang="en-US" altLang="en-US" sz="900" dirty="0">
              <a:latin typeface="Times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25713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Tỷ</a:t>
            </a:r>
            <a:r>
              <a:rPr lang="en-US" dirty="0" smtClean="0"/>
              <a:t> </a:t>
            </a:r>
            <a:r>
              <a:rPr lang="en-US" dirty="0" err="1" smtClean="0"/>
              <a:t>lệ</a:t>
            </a:r>
            <a:r>
              <a:rPr lang="en-US" dirty="0" smtClean="0"/>
              <a:t> </a:t>
            </a:r>
            <a:r>
              <a:rPr lang="en-US" dirty="0" err="1" smtClean="0"/>
              <a:t>bệnh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trị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ống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: 94%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Prolieve</a:t>
            </a:r>
            <a:r>
              <a:rPr lang="en-US" dirty="0" smtClean="0"/>
              <a:t>® so </a:t>
            </a:r>
            <a:r>
              <a:rPr lang="en-US" dirty="0" err="1" smtClean="0"/>
              <a:t>với</a:t>
            </a:r>
            <a:r>
              <a:rPr lang="en-US" dirty="0" smtClean="0"/>
              <a:t> 21%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Urologix</a:t>
            </a:r>
            <a:r>
              <a:rPr lang="en-US" dirty="0" smtClean="0"/>
              <a:t> </a:t>
            </a:r>
            <a:r>
              <a:rPr lang="en-US" dirty="0" err="1" smtClean="0"/>
              <a:t>Targis</a:t>
            </a:r>
            <a:r>
              <a:rPr lang="en-US" dirty="0" smtClean="0"/>
              <a:t>®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FD1A73D-3E67-46D3-93A1-BCD66389E235}" type="slidenum">
              <a:rPr lang="en-US" altLang="en-US">
                <a:solidFill>
                  <a:prstClr val="black"/>
                </a:solidFill>
              </a:rPr>
              <a:pPr/>
              <a:t>23</a:t>
            </a:fld>
            <a:endParaRPr lang="en-US" altLang="en-US" dirty="0">
              <a:solidFill>
                <a:prstClr val="black"/>
              </a:solidFill>
            </a:endParaRPr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4175" y="684213"/>
            <a:ext cx="6094413" cy="3429000"/>
          </a:xfrm>
          <a:solidFill>
            <a:srgbClr val="FFFFFF"/>
          </a:solidFill>
          <a:ln>
            <a:solidFill>
              <a:srgbClr val="000000"/>
            </a:solidFill>
          </a:ln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815" y="4341835"/>
            <a:ext cx="5028370" cy="411793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6487" tIns="43244" rIns="86487" bIns="43244"/>
          <a:lstStyle/>
          <a:p>
            <a:pPr eaLnBrk="1" hangingPunct="1"/>
            <a:r>
              <a:rPr lang="en-US" altLang="en-US" sz="900" i="0" dirty="0" err="1" smtClean="0">
                <a:solidFill>
                  <a:srgbClr val="FF3300"/>
                </a:solidFill>
                <a:latin typeface="Times" pitchFamily="1" charset="0"/>
              </a:rPr>
              <a:t>Mục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tiêu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: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để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đánh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giá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tính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an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toàn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và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hiệu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quả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của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Prolieve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trong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điều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trị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BPH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với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5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năm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theo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dõi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.</a:t>
            </a:r>
          </a:p>
          <a:p>
            <a:pPr eaLnBrk="1" hangingPunct="1"/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Đặc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điểm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bệnh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nhân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:</a:t>
            </a:r>
          </a:p>
          <a:p>
            <a:pPr marL="171450" indent="-171450" eaLnBrk="1" hangingPunct="1">
              <a:buFontTx/>
              <a:buChar char="-"/>
            </a:pP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Tuổi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trung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 </a:t>
            </a:r>
            <a:r>
              <a:rPr lang="en-US" altLang="en-US" sz="900" i="0" baseline="0" dirty="0" err="1" smtClean="0">
                <a:solidFill>
                  <a:srgbClr val="FF3300"/>
                </a:solidFill>
                <a:latin typeface="Times" pitchFamily="1" charset="0"/>
              </a:rPr>
              <a:t>bình</a:t>
            </a:r>
            <a:r>
              <a:rPr lang="en-US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: 65.01 </a:t>
            </a:r>
            <a:r>
              <a:rPr lang="vi-VN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(± 8,75)</a:t>
            </a:r>
            <a:endParaRPr lang="en-US" altLang="en-US" sz="900" i="0" baseline="0" dirty="0" smtClean="0">
              <a:solidFill>
                <a:srgbClr val="FF3300"/>
              </a:solidFill>
              <a:latin typeface="Times" pitchFamily="1" charset="0"/>
            </a:endParaRPr>
          </a:p>
          <a:p>
            <a:pPr marL="171450" indent="-171450" eaLnBrk="1" hangingPunct="1">
              <a:buFontTx/>
              <a:buChar char="-"/>
            </a:pPr>
            <a:r>
              <a:rPr lang="vi-VN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Kích thước tuyến tiền liệt trung bình = 41,45 gam (Phạm vi = 19 đến 80 gam)</a:t>
            </a:r>
            <a:endParaRPr lang="en-US" altLang="en-US" sz="900" i="0" baseline="0" dirty="0" smtClean="0">
              <a:solidFill>
                <a:srgbClr val="FF3300"/>
              </a:solidFill>
              <a:latin typeface="Times" pitchFamily="1" charset="0"/>
            </a:endParaRPr>
          </a:p>
          <a:p>
            <a:pPr marL="171450" indent="-171450" eaLnBrk="1" hangingPunct="1">
              <a:buFontTx/>
              <a:buChar char="-"/>
            </a:pPr>
            <a:r>
              <a:rPr lang="vi-VN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Chiều dài niệu đạo tuyến tiền liệt từ 1,2 đến 5,5 cm</a:t>
            </a:r>
            <a:endParaRPr lang="en-US" altLang="en-US" sz="900" i="0" baseline="0" dirty="0" smtClean="0">
              <a:solidFill>
                <a:srgbClr val="FF3300"/>
              </a:solidFill>
              <a:latin typeface="Times" pitchFamily="1" charset="0"/>
            </a:endParaRPr>
          </a:p>
          <a:p>
            <a:pPr marL="171450" indent="-171450" eaLnBrk="1" hangingPunct="1">
              <a:buFontTx/>
              <a:buChar char="-"/>
            </a:pPr>
            <a:r>
              <a:rPr lang="vi-VN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Tốc độ dòng nước tiểu cao nhất ˂12ml / giây trên thể tích vô hiệu&gt; 125ml</a:t>
            </a:r>
            <a:endParaRPr lang="en-US" altLang="en-US" sz="900" i="0" baseline="0" dirty="0" smtClean="0">
              <a:solidFill>
                <a:srgbClr val="FF3300"/>
              </a:solidFill>
              <a:latin typeface="Times" pitchFamily="1" charset="0"/>
            </a:endParaRPr>
          </a:p>
          <a:p>
            <a:pPr marL="171450" indent="-171450" eaLnBrk="1" hangingPunct="1">
              <a:buFontTx/>
              <a:buChar char="-"/>
            </a:pPr>
            <a:r>
              <a:rPr lang="vi-VN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Điểm triệu chứng AUA ≥9</a:t>
            </a:r>
            <a:endParaRPr lang="en-US" altLang="en-US" sz="900" i="0" baseline="0" dirty="0" smtClean="0">
              <a:solidFill>
                <a:srgbClr val="FF3300"/>
              </a:solidFill>
              <a:latin typeface="Times" pitchFamily="1" charset="0"/>
            </a:endParaRPr>
          </a:p>
          <a:p>
            <a:pPr marL="171450" indent="-171450" eaLnBrk="1" hangingPunct="1">
              <a:buFontTx/>
              <a:buChar char="-"/>
            </a:pPr>
            <a:r>
              <a:rPr lang="vi-VN" altLang="en-US" sz="900" i="0" baseline="0" dirty="0" smtClean="0">
                <a:solidFill>
                  <a:srgbClr val="FF3300"/>
                </a:solidFill>
                <a:latin typeface="Times" pitchFamily="1" charset="0"/>
              </a:rPr>
              <a:t>Tiêu chí loại trừ: Thùy trung tuyến bị tắc nghẽn của tuyến tiền liệt có cấu hình "Van bi" đã bị loại trừ trong số các Tiêu chí khác</a:t>
            </a:r>
            <a:endParaRPr lang="en-US" altLang="en-US" sz="900" i="0" dirty="0">
              <a:solidFill>
                <a:srgbClr val="FF3300"/>
              </a:solidFill>
              <a:latin typeface="Times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933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Tỉ</a:t>
            </a:r>
            <a:r>
              <a:rPr lang="en-US" dirty="0" smtClean="0"/>
              <a:t> </a:t>
            </a:r>
            <a:r>
              <a:rPr lang="en-US" dirty="0" err="1" smtClean="0"/>
              <a:t>lệ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dùng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thông</a:t>
            </a:r>
            <a:r>
              <a:rPr lang="en-US" baseline="0" dirty="0" smtClean="0"/>
              <a:t>: 85% </a:t>
            </a:r>
            <a:r>
              <a:rPr lang="en-US" baseline="0" dirty="0" err="1" smtClean="0"/>
              <a:t>bênh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nhân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sử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dụng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Prolieve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26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Điều trị bằng áp nhiệt. </a:t>
            </a: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Điều trị bằng nhiệt dựa vào việc sử dụng nhiệt do vi sóng có bước sóng 915 - 1.296 MHz phát ra từ một anten đặt bên trong niệu đạo. Sự phá hủy mô do tình trạng hoại tử cầm máu gây nên bởi nhiệt ở vùng bị đông &gt; 44</a:t>
            </a:r>
            <a:r>
              <a:rPr lang="vi-VN" sz="1200" b="0" i="0" kern="1200" baseline="300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</a:t>
            </a: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 Ưu điểm của phương pháp này là có thể điều trị cho bệnh nhân ngoại trú.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D2743-D2C2-45DC-B437-DF6FE4853E6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3067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30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31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3E700-8977-49A9-AC06-48CD2C62EB79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445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D2743-D2C2-45DC-B437-DF6FE4853E6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620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Thực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hiện</a:t>
            </a:r>
            <a:r>
              <a:rPr lang="en-US" baseline="0" dirty="0" smtClean="0"/>
              <a:t> 100.000 </a:t>
            </a:r>
            <a:r>
              <a:rPr lang="en-US" baseline="0" dirty="0" err="1" smtClean="0"/>
              <a:t>điều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đến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tháng</a:t>
            </a:r>
            <a:r>
              <a:rPr lang="en-US" baseline="0" dirty="0" smtClean="0"/>
              <a:t> 9/2015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D2743-D2C2-45DC-B437-DF6FE4853E6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530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Nghiên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cứu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trường</a:t>
            </a:r>
            <a:r>
              <a:rPr lang="en-US" baseline="0" dirty="0" smtClean="0"/>
              <a:t> 10 </a:t>
            </a:r>
            <a:r>
              <a:rPr lang="en-US" baseline="0" dirty="0" err="1" smtClean="0"/>
              <a:t>năm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FDA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dõi</a:t>
            </a:r>
            <a:r>
              <a:rPr lang="en-US" baseline="0" dirty="0" smtClean="0"/>
              <a:t> 5 </a:t>
            </a:r>
            <a:r>
              <a:rPr lang="en-US" baseline="0" dirty="0" err="1" smtClean="0"/>
              <a:t>năm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điều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Prolieve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thấy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tính</a:t>
            </a:r>
            <a:r>
              <a:rPr lang="en-US" baseline="0" dirty="0" smtClean="0"/>
              <a:t> an </a:t>
            </a:r>
            <a:r>
              <a:rPr lang="en-US" baseline="0" dirty="0" err="1" smtClean="0"/>
              <a:t>toàn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hiệu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quả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D2743-D2C2-45DC-B437-DF6FE4853E6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741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https://vinmec-prod.s3.amazonaws.com/images/20190622_032010_311422_tuyen-tien-liet.max-800x800.jpg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D2743-D2C2-45DC-B437-DF6FE4853E6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949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 smtClean="0"/>
              <a:t>Balloon Dilatation làm giảm hiệu ứng tản nhiệt</a:t>
            </a:r>
            <a:endParaRPr lang="en-US" dirty="0" smtClean="0"/>
          </a:p>
          <a:p>
            <a:r>
              <a:rPr lang="vi-VN" dirty="0" smtClean="0"/>
              <a:t>ThermoDilatation ™ sử dụng năng lượng </a:t>
            </a:r>
            <a:r>
              <a:rPr lang="en-US" dirty="0" err="1" smtClean="0"/>
              <a:t>làm</a:t>
            </a:r>
            <a:r>
              <a:rPr lang="vi-VN" dirty="0" smtClean="0"/>
              <a:t> ấm thấp hơn</a:t>
            </a:r>
            <a:endParaRPr lang="en-US" dirty="0" smtClean="0"/>
          </a:p>
          <a:p>
            <a:r>
              <a:rPr lang="vi-VN" dirty="0" smtClean="0"/>
              <a:t>Cải thiện sự thoải mái của bệnh nhân &amp; ít đặt ống thông hơn</a:t>
            </a:r>
            <a:endParaRPr lang="en-US" dirty="0" smtClean="0"/>
          </a:p>
          <a:p>
            <a:r>
              <a:rPr lang="vi-VN" dirty="0" smtClean="0"/>
              <a:t>Tuyến tiền liệt không bị thủng để giảm thiểu chảy máu</a:t>
            </a:r>
            <a:endParaRPr lang="en-US" dirty="0" smtClean="0"/>
          </a:p>
          <a:p>
            <a:r>
              <a:rPr lang="vi-VN" dirty="0" smtClean="0"/>
              <a:t>Cải tiến thiết kế ống thông Coudé-Tip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 smtClean="0"/>
              <a:t>Mô hình sưởi ấm Prolieve® phù hợp với hình dạng của tuyến tiền liệt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FACD9-F335-E14E-A9F4-5AAF6395B29C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7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1BD5AB0-C8D2-4276-9B3E-E8013EE59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31444690-96A3-40E5-B55F-B1A7AAED1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HK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CB9E2B4A-916C-409B-9B53-DCE5D27F4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ED72408E-5AC9-4C5D-A56D-154ADFED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38B3E42A-C553-4C77-84B1-1E836100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713716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10667540-0701-4684-89CC-AA9744F44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857F4117-F344-4DEE-84A5-30388688D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HK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21C4F9C0-1B3E-4E47-A3C9-77264EB20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021E024F-14EA-4A5A-BEF2-B8DF83405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62D27AA5-D8D1-4580-B0AE-C53F14E00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199177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xmlns="" id="{779FB26A-F82A-4620-8572-893261A1C0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9539E8EC-3258-4BC3-86E6-BA5242633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HK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26B2C6E0-F680-49D2-8ADC-4E58E1078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201F123D-B643-488D-8521-EAA959595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FDD4909E-AE4A-421F-B6F4-937D7F4E5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1180069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ChangeArrowheads="1"/>
          </p:cNvSpPr>
          <p:nvPr userDrawn="1"/>
        </p:nvSpPr>
        <p:spPr bwMode="auto">
          <a:xfrm>
            <a:off x="3048000" y="1752600"/>
            <a:ext cx="8866909" cy="4876800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D6F2E4"/>
              </a:gs>
            </a:gsLst>
            <a:lin ang="0" scaled="1"/>
          </a:gradFill>
          <a:ln>
            <a:noFill/>
          </a:ln>
          <a:effectLst>
            <a:outerShdw blurRad="63500" dist="107763" dir="2700000" algn="ctr" rotWithShape="0">
              <a:srgbClr val="BEFCFE">
                <a:alpha val="50000"/>
              </a:srgb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800" dirty="0">
              <a:cs typeface="Arial" pitchFamily="34" charset="0"/>
            </a:endParaRPr>
          </a:p>
        </p:txBody>
      </p:sp>
      <p:sp>
        <p:nvSpPr>
          <p:cNvPr id="3" name="Rectangle 20"/>
          <p:cNvSpPr>
            <a:spLocks noChangeArrowheads="1"/>
          </p:cNvSpPr>
          <p:nvPr userDrawn="1"/>
        </p:nvSpPr>
        <p:spPr bwMode="auto">
          <a:xfrm>
            <a:off x="277091" y="228600"/>
            <a:ext cx="10160000" cy="6248400"/>
          </a:xfrm>
          <a:prstGeom prst="rect">
            <a:avLst/>
          </a:prstGeom>
          <a:gradFill rotWithShape="1">
            <a:gsLst>
              <a:gs pos="0">
                <a:srgbClr val="B4E6CD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outerShdw blurRad="63500" dist="107763" dir="2700000" algn="ctr" rotWithShape="0">
              <a:srgbClr val="E1EBEB">
                <a:alpha val="50000"/>
              </a:srgb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800" dirty="0">
              <a:cs typeface="Arial" pitchFamily="34" charset="0"/>
            </a:endParaRPr>
          </a:p>
        </p:txBody>
      </p:sp>
      <p:sp>
        <p:nvSpPr>
          <p:cNvPr id="4" name="Line 21"/>
          <p:cNvSpPr>
            <a:spLocks noChangeShapeType="1"/>
          </p:cNvSpPr>
          <p:nvPr userDrawn="1"/>
        </p:nvSpPr>
        <p:spPr bwMode="auto">
          <a:xfrm>
            <a:off x="9753985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Line 23"/>
          <p:cNvSpPr>
            <a:spLocks noChangeShapeType="1"/>
          </p:cNvSpPr>
          <p:nvPr userDrawn="1"/>
        </p:nvSpPr>
        <p:spPr bwMode="auto">
          <a:xfrm>
            <a:off x="406027" y="2819400"/>
            <a:ext cx="10973953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6" name="Picture 2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985" y="2819400"/>
            <a:ext cx="2239819" cy="256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2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6A2C0D-9758-4133-AABE-39254A21D8F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167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0" y="6429375"/>
            <a:ext cx="12192000" cy="427038"/>
          </a:xfrm>
          <a:prstGeom prst="rect">
            <a:avLst/>
          </a:prstGeom>
          <a:gradFill rotWithShape="0">
            <a:gsLst>
              <a:gs pos="0">
                <a:srgbClr val="FFCC36"/>
              </a:gs>
              <a:gs pos="100000">
                <a:srgbClr val="977920">
                  <a:alpha val="26999"/>
                </a:srgbClr>
              </a:gs>
            </a:gsLst>
            <a:lin ang="0" scaled="1"/>
          </a:gradFill>
          <a:ln>
            <a:noFill/>
          </a:ln>
        </p:spPr>
        <p:txBody>
          <a:bodyPr lIns="457200" tIns="91440" bIns="91440">
            <a:spAutoFit/>
          </a:bodyPr>
          <a:lstStyle>
            <a:lvl1pPr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endParaRPr lang="en-US" sz="1600" b="1" dirty="0">
              <a:solidFill>
                <a:srgbClr val="3D168B"/>
              </a:solidFill>
              <a:latin typeface="Arial" charset="0"/>
            </a:endParaRPr>
          </a:p>
        </p:txBody>
      </p:sp>
      <p:sp>
        <p:nvSpPr>
          <p:cNvPr id="472066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72068" name="Rectangle 4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27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9102" y="1416050"/>
            <a:ext cx="5651500" cy="4775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3803" y="1416050"/>
            <a:ext cx="5651500" cy="4775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85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85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121D70C2-13FD-44C0-9B4F-231DF6A03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5FC58E8D-8B11-47D0-A146-C5E8EB6A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HK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1AC8C01F-290E-45A2-A6CE-847249D6C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20405AB1-4B4E-498C-804E-DFCE93B20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F15FB2C9-1104-465D-BCF8-7D8EE5B77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368706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0"/>
            <a:ext cx="3048000" cy="6191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8940800" cy="6191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176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19102" y="1416050"/>
            <a:ext cx="5651500" cy="4775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273803" y="1416050"/>
            <a:ext cx="5651500" cy="231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273803" y="3879850"/>
            <a:ext cx="5651500" cy="231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176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19102" y="1416050"/>
            <a:ext cx="5651500" cy="4775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6273803" y="1416050"/>
            <a:ext cx="5651500" cy="4775200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176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19100" y="1416050"/>
            <a:ext cx="11506200" cy="4775200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176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19100" y="1416050"/>
            <a:ext cx="11506200" cy="4775200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176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419100" y="1416050"/>
            <a:ext cx="11506200" cy="4775200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176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19102" y="1416050"/>
            <a:ext cx="5651500" cy="4775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3803" y="1416050"/>
            <a:ext cx="5651500" cy="4775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8065E358-6ADD-4725-A652-B41E22A5D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30E93528-A353-46B1-99C0-3A2DCC2E4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589489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C27046FB-1CD3-4F00-BB32-57303F258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73A0475D-ACF5-43B4-B65A-8FC45274C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53A28B3B-9B93-4DEB-B4C1-FDD53AE27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21719190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176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419102" y="1416050"/>
            <a:ext cx="5651500" cy="4775200"/>
          </a:xfrm>
        </p:spPr>
        <p:txBody>
          <a:bodyPr/>
          <a:lstStyle/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73803" y="1416050"/>
            <a:ext cx="5651500" cy="4775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8CC75-2BA7-DB4B-AAA8-0F036CC43698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54ED01-E2A0-4C1E-8E21-014B9904157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4676F-7365-AD46-9F65-0212C96D5193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71604"/>
            <a:ext cx="103632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068763"/>
            <a:ext cx="103632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50BB0-3E53-8845-A497-7005606B012E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5728972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4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FC9CB-8DB1-1041-8F78-B6D5C70710F2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87680" y="1600200"/>
            <a:ext cx="5388864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5386917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9" y="1600200"/>
            <a:ext cx="5389033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D97B9-6C5F-284F-A7D1-E60E7B760A71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12848"/>
            <a:ext cx="5388864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30112" y="2212856"/>
            <a:ext cx="5388864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62D1-1B1D-7A4F-AA72-811414D2E824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995C-78B0-5F4B-9326-1F851164EE96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6119" y="266700"/>
            <a:ext cx="4011084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6" y="273052"/>
            <a:ext cx="66611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6119" y="2438406"/>
            <a:ext cx="4011084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744DF-5BE2-074D-B19B-10097977DA56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435" y="5810250"/>
            <a:ext cx="7615765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CB573-286E-2846-A61F-8ACF8B274513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70119364-F5F0-4008-8BA2-546684721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E6DE7BBA-1CE1-4EB5-A7D5-9FC093C055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HK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A075ECD7-94DA-4E4E-B4A8-CDADFF2E10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HK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EB370BBE-296E-44EF-96CB-230E45791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A92B98A7-CE1E-4F07-9282-68A23B702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00F11AB6-15F2-4850-9C9C-98FC526FB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27695637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FF561-C47D-C24F-8F14-C4E7F9EE3227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9C2A7-61B5-B64C-B6EF-2A6B1B2BC9B8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7813"/>
            <a:ext cx="109728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609600" y="1600204"/>
            <a:ext cx="10972800" cy="45307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 smtClean="0"/>
            </a:lvl1pPr>
          </a:lstStyle>
          <a:p>
            <a:fld id="{60DC7BAE-5BA1-3A4F-B8AC-B4EE4A254BB9}" type="slidenum">
              <a:rPr lang="en-US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ChangeArrowheads="1"/>
          </p:cNvSpPr>
          <p:nvPr userDrawn="1"/>
        </p:nvSpPr>
        <p:spPr bwMode="auto">
          <a:xfrm>
            <a:off x="3048000" y="1752600"/>
            <a:ext cx="8866909" cy="4876800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D6F2E4"/>
              </a:gs>
            </a:gsLst>
            <a:lin ang="0" scaled="1"/>
          </a:gradFill>
          <a:ln>
            <a:noFill/>
          </a:ln>
          <a:effectLst>
            <a:outerShdw blurRad="63500" dist="107763" dir="2700000" algn="ctr" rotWithShape="0">
              <a:srgbClr val="BEFCFE">
                <a:alpha val="50000"/>
              </a:srgb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800" dirty="0">
              <a:cs typeface="Arial" pitchFamily="34" charset="0"/>
            </a:endParaRPr>
          </a:p>
        </p:txBody>
      </p:sp>
      <p:sp>
        <p:nvSpPr>
          <p:cNvPr id="3" name="Rectangle 20"/>
          <p:cNvSpPr>
            <a:spLocks noChangeArrowheads="1"/>
          </p:cNvSpPr>
          <p:nvPr userDrawn="1"/>
        </p:nvSpPr>
        <p:spPr bwMode="auto">
          <a:xfrm>
            <a:off x="277091" y="228600"/>
            <a:ext cx="10160000" cy="6248400"/>
          </a:xfrm>
          <a:prstGeom prst="rect">
            <a:avLst/>
          </a:prstGeom>
          <a:gradFill rotWithShape="1">
            <a:gsLst>
              <a:gs pos="0">
                <a:srgbClr val="B4E6CD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>
            <a:outerShdw blurRad="63500" dist="107763" dir="2700000" algn="ctr" rotWithShape="0">
              <a:srgbClr val="E1EBEB">
                <a:alpha val="50000"/>
              </a:srgbClr>
            </a:outerShdw>
          </a:effectLst>
        </p:spPr>
        <p:txBody>
          <a:bodyPr wrap="none" anchor="ctr"/>
          <a:lstStyle/>
          <a:p>
            <a:pPr>
              <a:defRPr/>
            </a:pPr>
            <a:endParaRPr lang="en-US" sz="1800" dirty="0">
              <a:cs typeface="Arial" pitchFamily="34" charset="0"/>
            </a:endParaRPr>
          </a:p>
        </p:txBody>
      </p:sp>
      <p:sp>
        <p:nvSpPr>
          <p:cNvPr id="4" name="Line 21"/>
          <p:cNvSpPr>
            <a:spLocks noChangeShapeType="1"/>
          </p:cNvSpPr>
          <p:nvPr userDrawn="1"/>
        </p:nvSpPr>
        <p:spPr bwMode="auto">
          <a:xfrm>
            <a:off x="9753985" y="1066800"/>
            <a:ext cx="0" cy="449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Line 23"/>
          <p:cNvSpPr>
            <a:spLocks noChangeShapeType="1"/>
          </p:cNvSpPr>
          <p:nvPr userDrawn="1"/>
        </p:nvSpPr>
        <p:spPr bwMode="auto">
          <a:xfrm>
            <a:off x="406027" y="2819400"/>
            <a:ext cx="10973953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dirty="0"/>
          </a:p>
        </p:txBody>
      </p:sp>
      <p:pic>
        <p:nvPicPr>
          <p:cNvPr id="6" name="Picture 2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985" y="2819400"/>
            <a:ext cx="2239819" cy="256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2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6A2C0D-9758-4133-AABE-39254A21D8F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167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E74DC12B-30CB-4A31-9ED7-4C987B990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725FE60C-327D-4A36-B2F3-EBF8EAB7B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527CE915-3CDC-425A-80F2-B3C4E9210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HK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xmlns="" id="{199A7658-D8D6-4A93-BF98-9E260D3979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xmlns="" id="{46AC84E9-7EDD-43CF-99D9-EF7A3C432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HK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xmlns="" id="{FD604CD5-10EA-4239-983B-78AAEBE83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xmlns="" id="{E9EBB057-9676-4CB3-B4F5-4CD5A65B3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xmlns="" id="{08E2F197-E854-4CCC-B605-72BAAA50E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633913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542D747-FE71-4979-8E2B-ED16C67E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xmlns="" id="{2D4D64D0-69C5-465C-8B8E-12D5DA63D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xmlns="" id="{51217836-DCCE-44F4-9646-31FB8CD22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xmlns="" id="{89B0BF6A-1DD7-4B3F-9B12-A18F70BD5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18326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xmlns="" id="{2817F4E5-2F0C-49C3-89C9-0709BEAF3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xmlns="" id="{D003781E-9565-4C33-BFBC-D845B2246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E827ADA8-4EE9-4C50-B4A9-AF00A1CB8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006524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65800685-5DF7-4B9C-9036-FD5A7FBB6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C417ADBD-D655-49D9-8B4D-7DFCAEA21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HK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6DFD5F5E-BF67-46C8-824C-41DBBD46EB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95C8B7C2-686C-47E7-B440-0D5289D68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6C01AC7B-E01A-4EB1-9A6E-9C5F34C0D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4317D4B1-C487-408D-921E-3C34789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762312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ABD5D35-16E8-4B0A-B045-682F65BB8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xmlns="" id="{3E536B9F-7C09-403C-8B12-68BE2413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 dirty="0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AAC90F96-34D8-4451-BBAD-B7A6467EDE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4EA592EB-6227-4811-B768-0CE23E3B5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3D498396-C72C-4A0D-AE17-7F79848F9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DA732465-5401-44EC-9B31-0A444D1BC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66737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xmlns="" id="{829C7112-338A-412F-8194-775763948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HK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99DC5AC6-CC58-4121-B622-5B2C66D65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HK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AA03FE5D-2162-4444-AA31-7ACB239C7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7F9C4-CF81-4BBD-8537-DEF7448BD0D8}" type="datetimeFigureOut">
              <a:rPr lang="en-HK" smtClean="0"/>
              <a:pPr/>
              <a:t>13/11/2021</a:t>
            </a:fld>
            <a:endParaRPr lang="en-HK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3A806E9B-C6D3-40C6-855E-573DE1FEF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D5EC534C-5806-40AF-870B-4B59EAF10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FBAF3-B752-46B2-8DF9-B91990AC030B}" type="slidenum">
              <a:rPr lang="en-HK" smtClean="0"/>
              <a:pPr/>
              <a:t>‹#›</a:t>
            </a:fld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299981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9100" y="1416050"/>
            <a:ext cx="11506200" cy="477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7" name="Text Box 19"/>
          <p:cNvSpPr txBox="1">
            <a:spLocks noChangeArrowheads="1"/>
          </p:cNvSpPr>
          <p:nvPr/>
        </p:nvSpPr>
        <p:spPr bwMode="auto">
          <a:xfrm>
            <a:off x="0" y="6429402"/>
            <a:ext cx="12192000" cy="428625"/>
          </a:xfrm>
          <a:prstGeom prst="rect">
            <a:avLst/>
          </a:prstGeom>
          <a:gradFill rotWithShape="0">
            <a:gsLst>
              <a:gs pos="0">
                <a:srgbClr val="FFCC36"/>
              </a:gs>
              <a:gs pos="100000">
                <a:srgbClr val="977920">
                  <a:alpha val="26999"/>
                </a:srgbClr>
              </a:gs>
            </a:gsLst>
            <a:lin ang="0" scaled="1"/>
          </a:gradFill>
          <a:ln>
            <a:noFill/>
          </a:ln>
        </p:spPr>
        <p:txBody>
          <a:bodyPr lIns="457200" tIns="91440" bIns="91440">
            <a:spAutoFit/>
          </a:bodyPr>
          <a:lstStyle>
            <a:lvl1pPr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auhaus Light" charset="0"/>
                <a:ea typeface="ＭＳ Ｐゴシック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endParaRPr lang="en-US" sz="1600" b="1" dirty="0">
              <a:solidFill>
                <a:srgbClr val="3D168B"/>
              </a:solidFill>
              <a:latin typeface="Arial" charset="0"/>
            </a:endParaRPr>
          </a:p>
        </p:txBody>
      </p:sp>
      <p:sp>
        <p:nvSpPr>
          <p:cNvPr id="1028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2192000" cy="1417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800" b="1">
          <a:solidFill>
            <a:srgbClr val="FFCC36"/>
          </a:solidFill>
          <a:latin typeface="+mj-lt"/>
          <a:ea typeface="MS PGothic" panose="020B0600070205080204" pitchFamily="34" charset="-128"/>
          <a:cs typeface="ＭＳ Ｐゴシック" pitchFamily="-108" charset="-128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800" b="1">
          <a:solidFill>
            <a:srgbClr val="FFCC36"/>
          </a:solidFill>
          <a:latin typeface="Arial" charset="0"/>
          <a:ea typeface="MS PGothic" panose="020B0600070205080204" pitchFamily="34" charset="-128"/>
          <a:cs typeface="ＭＳ Ｐゴシック" pitchFamily="-108" charset="-128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800" b="1">
          <a:solidFill>
            <a:srgbClr val="FFCC36"/>
          </a:solidFill>
          <a:latin typeface="Arial" charset="0"/>
          <a:ea typeface="MS PGothic" panose="020B0600070205080204" pitchFamily="34" charset="-128"/>
          <a:cs typeface="ＭＳ Ｐゴシック" pitchFamily="-108" charset="-128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800" b="1">
          <a:solidFill>
            <a:srgbClr val="FFCC36"/>
          </a:solidFill>
          <a:latin typeface="Arial" charset="0"/>
          <a:ea typeface="MS PGothic" panose="020B0600070205080204" pitchFamily="34" charset="-128"/>
          <a:cs typeface="ＭＳ Ｐゴシック" pitchFamily="-108" charset="-128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800" b="1">
          <a:solidFill>
            <a:srgbClr val="FFCC36"/>
          </a:solidFill>
          <a:latin typeface="Arial" charset="0"/>
          <a:ea typeface="MS PGothic" panose="020B0600070205080204" pitchFamily="34" charset="-128"/>
          <a:cs typeface="ＭＳ Ｐゴシック" pitchFamily="-108" charset="-128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3800" b="1">
          <a:solidFill>
            <a:srgbClr val="FFCC36"/>
          </a:solidFill>
          <a:latin typeface="Arial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3800" b="1">
          <a:solidFill>
            <a:srgbClr val="FFCC36"/>
          </a:solidFill>
          <a:latin typeface="Arial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3800" b="1">
          <a:solidFill>
            <a:srgbClr val="FFCC36"/>
          </a:solidFill>
          <a:latin typeface="Arial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3800" b="1">
          <a:solidFill>
            <a:srgbClr val="FFCC36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CC36"/>
        </a:buClr>
        <a:buSzPct val="100000"/>
        <a:buFont typeface="Wingdings" pitchFamily="2" charset="2"/>
        <a:buChar char="§"/>
        <a:defRPr sz="2800">
          <a:solidFill>
            <a:schemeClr val="bg1"/>
          </a:solidFill>
          <a:latin typeface="+mn-lt"/>
          <a:ea typeface="MS PGothic" panose="020B0600070205080204" pitchFamily="34" charset="-128"/>
          <a:cs typeface="ＭＳ Ｐゴシック" pitchFamily="-108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CC36"/>
        </a:buClr>
        <a:buSzPct val="100000"/>
        <a:buFont typeface="Arial" pitchFamily="34" charset="0"/>
        <a:buChar char="–"/>
        <a:defRPr sz="2600">
          <a:solidFill>
            <a:schemeClr val="tx2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0"/>
        </a:spcBef>
        <a:spcAft>
          <a:spcPct val="0"/>
        </a:spcAft>
        <a:buClr>
          <a:srgbClr val="FECB36"/>
        </a:buClr>
        <a:buSzPct val="100000"/>
        <a:buChar char="•"/>
        <a:defRPr sz="2400">
          <a:solidFill>
            <a:schemeClr val="tx2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15000"/>
        </a:spcBef>
        <a:spcAft>
          <a:spcPct val="15000"/>
        </a:spcAft>
        <a:buClr>
          <a:srgbClr val="FFCC36"/>
        </a:buClr>
        <a:buFont typeface="Times" pitchFamily="1" charset="0"/>
        <a:buChar char="•"/>
        <a:defRPr sz="2800">
          <a:solidFill>
            <a:schemeClr val="tx2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15000"/>
        </a:spcBef>
        <a:spcAft>
          <a:spcPct val="15000"/>
        </a:spcAft>
        <a:buClr>
          <a:srgbClr val="FFCC36"/>
        </a:buClr>
        <a:buSzPct val="100000"/>
        <a:buFont typeface="Times" pitchFamily="1" charset="0"/>
        <a:buChar char="•"/>
        <a:defRPr sz="2800">
          <a:solidFill>
            <a:schemeClr val="tx2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15000"/>
        </a:spcBef>
        <a:spcAft>
          <a:spcPct val="15000"/>
        </a:spcAft>
        <a:buClr>
          <a:srgbClr val="FFCC36"/>
        </a:buClr>
        <a:buSzPct val="100000"/>
        <a:buFont typeface="Times" charset="0"/>
        <a:buChar char="•"/>
        <a:defRPr sz="2800">
          <a:solidFill>
            <a:schemeClr val="tx2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15000"/>
        </a:spcBef>
        <a:spcAft>
          <a:spcPct val="15000"/>
        </a:spcAft>
        <a:buClr>
          <a:srgbClr val="FFCC36"/>
        </a:buClr>
        <a:buSzPct val="100000"/>
        <a:buFont typeface="Times" charset="0"/>
        <a:buChar char="•"/>
        <a:defRPr sz="2800">
          <a:solidFill>
            <a:schemeClr val="tx2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15000"/>
        </a:spcBef>
        <a:spcAft>
          <a:spcPct val="15000"/>
        </a:spcAft>
        <a:buClr>
          <a:srgbClr val="FFCC36"/>
        </a:buClr>
        <a:buSzPct val="100000"/>
        <a:buFont typeface="Times" charset="0"/>
        <a:buChar char="•"/>
        <a:defRPr sz="2800">
          <a:solidFill>
            <a:schemeClr val="tx2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15000"/>
        </a:spcBef>
        <a:spcAft>
          <a:spcPct val="15000"/>
        </a:spcAft>
        <a:buClr>
          <a:srgbClr val="FFCC36"/>
        </a:buClr>
        <a:buSzPct val="100000"/>
        <a:buFont typeface="Times" charset="0"/>
        <a:buChar char="•"/>
        <a:defRPr sz="2800">
          <a:solidFill>
            <a:schemeClr val="tx2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4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4463" y="6356363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defTabSz="457200"/>
            <a:fld id="{5036EB59-EAA3-ED46-84F7-AB7DC8773A24}" type="datetime1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 defTabSz="457200"/>
              <a:t>13/11/2021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887" y="6356363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defTabSz="457200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91039" y="6356363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pPr defTabSz="457200"/>
            <a:fld id="{FDDA118B-7E2A-1446-BC39-CB2BBFC5E819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 defTabSz="457200"/>
              <a:t>‹#›</a:t>
            </a:fld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1277016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758828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3" r:id="rId13"/>
  </p:sldLayoutIdLst>
  <p:hf sldNum="0" hd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difocusinc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2.xml"/><Relationship Id="rId4" Type="http://schemas.openxmlformats.org/officeDocument/2006/relationships/chart" Target="../charts/char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2.xml"/><Relationship Id="rId4" Type="http://schemas.openxmlformats.org/officeDocument/2006/relationships/chart" Target="../charts/char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2.xml"/><Relationship Id="rId4" Type="http://schemas.openxmlformats.org/officeDocument/2006/relationships/chart" Target="../charts/char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2.xml"/><Relationship Id="rId4" Type="http://schemas.openxmlformats.org/officeDocument/2006/relationships/chart" Target="../charts/char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2.xml"/><Relationship Id="rId4" Type="http://schemas.openxmlformats.org/officeDocument/2006/relationships/chart" Target="../charts/char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5.emf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0"/>
          <p:cNvSpPr>
            <a:spLocks noChangeArrowheads="1"/>
          </p:cNvSpPr>
          <p:nvPr/>
        </p:nvSpPr>
        <p:spPr bwMode="auto">
          <a:xfrm>
            <a:off x="10566037" y="5562600"/>
            <a:ext cx="177031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hangingPunct="0"/>
            <a:endParaRPr lang="en-CA" sz="2400" dirty="0">
              <a:ea typeface="ヒラギノ角ゴ Pro W3" pitchFamily="-84" charset="-128"/>
            </a:endParaRPr>
          </a:p>
        </p:txBody>
      </p:sp>
      <p:sp>
        <p:nvSpPr>
          <p:cNvPr id="7171" name="Rectangle 21"/>
          <p:cNvSpPr>
            <a:spLocks noChangeArrowheads="1"/>
          </p:cNvSpPr>
          <p:nvPr/>
        </p:nvSpPr>
        <p:spPr bwMode="auto">
          <a:xfrm>
            <a:off x="4572025" y="2571751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 dirty="0">
              <a:solidFill>
                <a:srgbClr val="008000"/>
              </a:solidFill>
              <a:ea typeface="ヒラギノ角ゴ Pro W3" pitchFamily="-84" charset="-128"/>
            </a:endParaRPr>
          </a:p>
        </p:txBody>
      </p:sp>
      <p:sp>
        <p:nvSpPr>
          <p:cNvPr id="7172" name="Rectangle 22"/>
          <p:cNvSpPr>
            <a:spLocks noChangeArrowheads="1"/>
          </p:cNvSpPr>
          <p:nvPr/>
        </p:nvSpPr>
        <p:spPr bwMode="auto">
          <a:xfrm>
            <a:off x="11712889" y="1847851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 dirty="0">
              <a:solidFill>
                <a:srgbClr val="008000"/>
              </a:solidFill>
              <a:ea typeface="ヒラギノ角ゴ Pro W3" pitchFamily="-84" charset="-12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974082" y="5823955"/>
            <a:ext cx="28329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r">
              <a:buFont typeface="Wingdings" pitchFamily="2" charset="2"/>
              <a:buNone/>
              <a:defRPr/>
            </a:pPr>
            <a:r>
              <a:rPr lang="en-US" sz="2400" b="1" i="1" dirty="0">
                <a:solidFill>
                  <a:srgbClr val="006600"/>
                </a:solidFill>
                <a:latin typeface="Times New Roman" pitchFamily="18" charset="0"/>
                <a:cs typeface="Times New Roman" pitchFamily="18" charset="0"/>
                <a:hlinkClick r:id="rId3"/>
              </a:rPr>
              <a:t>www.Prolieve.com </a:t>
            </a:r>
            <a:endParaRPr lang="en-US" sz="2400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44031" y="865421"/>
            <a:ext cx="782839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6000" b="1" dirty="0" err="1">
                <a:solidFill>
                  <a:srgbClr val="0070C0"/>
                </a:solidFill>
              </a:rPr>
              <a:t>Prolieve</a:t>
            </a:r>
            <a:r>
              <a:rPr lang="en-US" altLang="zh-HK" sz="6000" b="1" dirty="0">
                <a:solidFill>
                  <a:srgbClr val="0070C0"/>
                </a:solidFill>
              </a:rPr>
              <a:t> Workshop</a:t>
            </a:r>
          </a:p>
          <a:p>
            <a:endParaRPr lang="en-US" altLang="zh-HK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971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-300251" y="448572"/>
            <a:ext cx="12815247" cy="1232155"/>
          </a:xfrm>
        </p:spPr>
        <p:txBody>
          <a:bodyPr/>
          <a:lstStyle/>
          <a:p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The Prolieve</a:t>
            </a:r>
            <a:r>
              <a:rPr lang="en-US" sz="4800" b="1" baseline="70000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®</a:t>
            </a:r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 Heating Pattern</a:t>
            </a:r>
            <a:b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</a:br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Conforms to the Shape of the Prostate Gland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1601724"/>
            <a:ext cx="109728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2690" name="Picture 2"/>
          <p:cNvPicPr>
            <a:picLocks noChangeAspect="1" noChangeArrowheads="1"/>
          </p:cNvPicPr>
          <p:nvPr/>
        </p:nvPicPr>
        <p:blipFill>
          <a:blip r:embed="rId3" cstate="print">
            <a:lum bright="14000" contrast="-25000"/>
          </a:blip>
          <a:srcRect/>
          <a:stretch>
            <a:fillRect/>
          </a:stretch>
        </p:blipFill>
        <p:spPr bwMode="auto">
          <a:xfrm>
            <a:off x="2200275" y="1798968"/>
            <a:ext cx="767715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2140563" y="6023813"/>
            <a:ext cx="7063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Prolieve</a:t>
            </a:r>
            <a:r>
              <a:rPr lang="en-US" b="1" baseline="30000" dirty="0">
                <a:solidFill>
                  <a:srgbClr val="0070C0"/>
                </a:solidFill>
              </a:rPr>
              <a:t>®</a:t>
            </a:r>
            <a:r>
              <a:rPr lang="en-US" b="1" dirty="0">
                <a:solidFill>
                  <a:srgbClr val="0070C0"/>
                </a:solidFill>
              </a:rPr>
              <a:t> Heating Pattern demonstrated on Liquid Crystal Sheets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601" y="6459893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9" name="Line 48"/>
          <p:cNvSpPr>
            <a:spLocks noChangeShapeType="1"/>
          </p:cNvSpPr>
          <p:nvPr/>
        </p:nvSpPr>
        <p:spPr bwMode="auto">
          <a:xfrm flipH="1" flipV="1">
            <a:off x="5372100" y="1717366"/>
            <a:ext cx="38100" cy="3962400"/>
          </a:xfrm>
          <a:prstGeom prst="line">
            <a:avLst/>
          </a:prstGeom>
          <a:noFill/>
          <a:ln w="38100">
            <a:solidFill>
              <a:schemeClr val="hlink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10" name="Line 48"/>
          <p:cNvSpPr>
            <a:spLocks noChangeShapeType="1"/>
          </p:cNvSpPr>
          <p:nvPr/>
        </p:nvSpPr>
        <p:spPr bwMode="auto">
          <a:xfrm flipH="1" flipV="1">
            <a:off x="6324600" y="1695472"/>
            <a:ext cx="38100" cy="4000500"/>
          </a:xfrm>
          <a:prstGeom prst="line">
            <a:avLst/>
          </a:prstGeom>
          <a:noFill/>
          <a:ln w="38100">
            <a:solidFill>
              <a:schemeClr val="hlink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1543050" y="5648437"/>
            <a:ext cx="92011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en-US" sz="2400" b="1" dirty="0">
                <a:solidFill>
                  <a:srgbClr val="0070C0"/>
                </a:solidFill>
              </a:rPr>
              <a:t>*</a:t>
            </a:r>
            <a:r>
              <a:rPr lang="en-US" altLang="en-US" b="1" dirty="0">
                <a:solidFill>
                  <a:srgbClr val="0070C0"/>
                </a:solidFill>
              </a:rPr>
              <a:t>A 1.2 cm Microwave Antenna is Positioned at the Base of the Prostate Gland</a:t>
            </a:r>
          </a:p>
        </p:txBody>
      </p:sp>
      <p:sp>
        <p:nvSpPr>
          <p:cNvPr id="12" name="Line 5"/>
          <p:cNvSpPr>
            <a:spLocks noChangeShapeType="1"/>
          </p:cNvSpPr>
          <p:nvPr/>
        </p:nvSpPr>
        <p:spPr bwMode="auto">
          <a:xfrm rot="24660000" flipH="1" flipV="1">
            <a:off x="5136099" y="4180075"/>
            <a:ext cx="1514552" cy="119525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14" name="Line 5"/>
          <p:cNvSpPr>
            <a:spLocks noChangeShapeType="1"/>
          </p:cNvSpPr>
          <p:nvPr/>
        </p:nvSpPr>
        <p:spPr bwMode="auto">
          <a:xfrm rot="24660000" flipV="1">
            <a:off x="1999614" y="3464406"/>
            <a:ext cx="590664" cy="105410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15" name="Text Box 6"/>
          <p:cNvSpPr txBox="1">
            <a:spLocks noChangeArrowheads="1"/>
          </p:cNvSpPr>
          <p:nvPr/>
        </p:nvSpPr>
        <p:spPr bwMode="auto">
          <a:xfrm>
            <a:off x="207198" y="3703811"/>
            <a:ext cx="169549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en-US" b="1" dirty="0">
                <a:solidFill>
                  <a:srgbClr val="0070C0"/>
                </a:solidFill>
              </a:rPr>
              <a:t>Anchoring Balloon</a:t>
            </a:r>
          </a:p>
        </p:txBody>
      </p:sp>
      <p:sp>
        <p:nvSpPr>
          <p:cNvPr id="16" name="Line 5"/>
          <p:cNvSpPr>
            <a:spLocks noChangeShapeType="1"/>
          </p:cNvSpPr>
          <p:nvPr/>
        </p:nvSpPr>
        <p:spPr bwMode="auto">
          <a:xfrm rot="24660000" flipH="1">
            <a:off x="8017121" y="3082769"/>
            <a:ext cx="1592517" cy="173257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9819408" y="3838027"/>
            <a:ext cx="2400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en-US" b="1" dirty="0">
                <a:solidFill>
                  <a:srgbClr val="0070C0"/>
                </a:solidFill>
              </a:rPr>
              <a:t>Dilatation Balloon</a:t>
            </a:r>
          </a:p>
        </p:txBody>
      </p:sp>
    </p:spTree>
    <p:extLst>
      <p:ext uri="{BB962C8B-B14F-4D97-AF65-F5344CB8AC3E}">
        <p14:creationId xmlns:p14="http://schemas.microsoft.com/office/powerpoint/2010/main" val="171866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5D89F7-AD58-4C6C-BD00-A0FEDADBF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43" y="244527"/>
            <a:ext cx="10128561" cy="142891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TW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/>
            </a:r>
            <a:br>
              <a:rPr lang="en-US" altLang="zh-TW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</a:br>
            <a:r>
              <a:rPr lang="en-US" altLang="zh-TW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/>
            </a:r>
            <a:br>
              <a:rPr lang="en-US" altLang="zh-TW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</a:br>
            <a:r>
              <a:rPr lang="en-US" altLang="zh-TW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>                                                                                           </a:t>
            </a:r>
            <a:br>
              <a:rPr lang="en-US" altLang="zh-TW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</a:br>
            <a:r>
              <a:rPr lang="en-US" altLang="zh-TW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/>
            </a:r>
            <a:br>
              <a:rPr lang="en-US" altLang="zh-TW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</a:br>
            <a:r>
              <a:rPr lang="en-HK" altLang="zh-CN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/>
            </a:r>
            <a:br>
              <a:rPr lang="en-HK" altLang="zh-CN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</a:br>
            <a:r>
              <a:rPr lang="zh-CN" altLang="en-US" sz="3200" dirty="0"/>
              <a:t/>
            </a:r>
            <a:br>
              <a:rPr lang="zh-CN" altLang="en-US" sz="3200" dirty="0"/>
            </a:br>
            <a:r>
              <a:rPr lang="en-GB" altLang="zh-TW" sz="4800" b="1" dirty="0" err="1">
                <a:solidFill>
                  <a:srgbClr val="0070C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</a:rPr>
              <a:t>Prolieve</a:t>
            </a:r>
            <a:r>
              <a:rPr lang="en-US" sz="4800" b="1" baseline="700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</a:rPr>
              <a:t>®</a:t>
            </a:r>
            <a:r>
              <a:rPr lang="en-GB" altLang="zh-CN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</a:rPr>
              <a:t>Thermal Energy Distribution </a:t>
            </a:r>
            <a:r>
              <a:rPr lang="en-HK" altLang="zh-CN" sz="3600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  <a:t/>
            </a:r>
            <a:br>
              <a:rPr lang="en-HK" altLang="zh-CN" sz="3600" b="1" dirty="0">
                <a:solidFill>
                  <a:srgbClr val="0070C0"/>
                </a:solidFill>
                <a:latin typeface="新細明體" panose="02020500000000000000" pitchFamily="18" charset="-120"/>
                <a:ea typeface="新細明體" panose="02020500000000000000" pitchFamily="18" charset="-120"/>
              </a:rPr>
            </a:br>
            <a:endParaRPr lang="zh-TW" altLang="en-US" sz="3600" b="1" dirty="0">
              <a:solidFill>
                <a:srgbClr val="0070C0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3A0C45-63FD-453E-A4B4-D5E269F86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95" y="1432411"/>
            <a:ext cx="10972800" cy="4525963"/>
          </a:xfrm>
        </p:spPr>
        <p:txBody>
          <a:bodyPr/>
          <a:lstStyle/>
          <a:p>
            <a:r>
              <a:rPr lang="zh-TW" altLang="en-US" dirty="0"/>
              <a:t>                                                                 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09E1067-EAB2-49EE-8771-0DFF21AEB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02987" y="6113749"/>
            <a:ext cx="3797300" cy="365125"/>
          </a:xfrm>
        </p:spPr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</a:t>
            </a:r>
            <a:r>
              <a:rPr lang="en-US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Medifocus</a:t>
            </a:r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, Inc. use only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51FD29B-CAE3-4A66-A00E-1C853EC39D7E}"/>
              </a:ext>
            </a:extLst>
          </p:cNvPr>
          <p:cNvPicPr/>
          <p:nvPr/>
        </p:nvPicPr>
        <p:blipFill rotWithShape="1">
          <a:blip r:embed="rId3"/>
          <a:srcRect l="25278" t="19380" r="28751" b="22856"/>
          <a:stretch/>
        </p:blipFill>
        <p:spPr bwMode="auto">
          <a:xfrm>
            <a:off x="539199" y="1253585"/>
            <a:ext cx="5940359" cy="47561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C9B9086-B79A-4C68-A0E9-C6053B50F46E}"/>
              </a:ext>
            </a:extLst>
          </p:cNvPr>
          <p:cNvSpPr txBox="1"/>
          <p:nvPr/>
        </p:nvSpPr>
        <p:spPr>
          <a:xfrm>
            <a:off x="6479558" y="1267236"/>
            <a:ext cx="595333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Maximum temperatures lateral &amp; parallel to</a:t>
            </a:r>
          </a:p>
          <a:p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the urethra of a representative patient</a:t>
            </a:r>
            <a:endParaRPr lang="en-US" altLang="zh-TW" b="1" dirty="0">
              <a:latin typeface="Calibri" panose="020F0502020204030204" pitchFamily="34" charset="0"/>
              <a:ea typeface="新細明體" panose="02020500000000000000" pitchFamily="18" charset="-120"/>
            </a:endParaRPr>
          </a:p>
          <a:p>
            <a:endParaRPr lang="en-US" altLang="zh-CN" b="1" dirty="0">
              <a:latin typeface="Calibri" panose="020F0502020204030204" pitchFamily="34" charset="0"/>
              <a:ea typeface="新細明體" panose="02020500000000000000" pitchFamily="18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The 3.7 cm long dilatation balloon has been </a:t>
            </a:r>
          </a:p>
          <a:p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shown to leave the prostatic urethra open, </a:t>
            </a:r>
          </a:p>
          <a:p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which dampens the effect of immediate </a:t>
            </a:r>
          </a:p>
          <a:p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prostatic swelling post-treatment</a:t>
            </a:r>
          </a:p>
          <a:p>
            <a:endParaRPr lang="zh-CN" altLang="en-US" b="1" dirty="0">
              <a:latin typeface="Calibri" panose="020F0502020204030204" pitchFamily="34" charset="0"/>
              <a:ea typeface="新細明體" panose="02020500000000000000" pitchFamily="18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The balloon act to protect the urethra by </a:t>
            </a:r>
          </a:p>
          <a:p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maintaining the urethra wall near body </a:t>
            </a:r>
          </a:p>
          <a:p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temperature 39.8°C - 40.5°C, in addition to the</a:t>
            </a:r>
          </a:p>
          <a:p>
            <a:r>
              <a:rPr lang="zh-CN" altLang="en-US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</a:t>
            </a:r>
            <a:r>
              <a:rPr lang="en-HK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cooling stream of irrigation at 30-32</a:t>
            </a:r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°</a:t>
            </a:r>
            <a:r>
              <a:rPr lang="en-HK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C</a:t>
            </a:r>
          </a:p>
          <a:p>
            <a:endParaRPr lang="zh-CN" altLang="en-US" b="1" dirty="0">
              <a:latin typeface="Calibri" panose="020F0502020204030204" pitchFamily="34" charset="0"/>
              <a:ea typeface="新細明體" panose="02020500000000000000" pitchFamily="18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Accurately delivers heat energy to the </a:t>
            </a:r>
          </a:p>
          <a:p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prostatic tissues and to reach the temperature</a:t>
            </a:r>
          </a:p>
          <a:p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threshold for achieving therapeutic effect</a:t>
            </a:r>
          </a:p>
          <a:p>
            <a:r>
              <a:rPr lang="en-US" altLang="zh-CN" b="1" dirty="0">
                <a:latin typeface="Calibri" panose="020F0502020204030204" pitchFamily="34" charset="0"/>
                <a:ea typeface="新細明體" panose="02020500000000000000" pitchFamily="18" charset="-120"/>
              </a:rPr>
              <a:t>     44.1°C - 53°C</a:t>
            </a:r>
            <a:endParaRPr lang="en-HK" altLang="zh-TW" sz="2600" b="1" dirty="0">
              <a:solidFill>
                <a:schemeClr val="tx1">
                  <a:lumMod val="50000"/>
                  <a:lumOff val="50000"/>
                </a:schemeClr>
              </a:solidFill>
              <a:latin typeface="新細明體" panose="02020500000000000000" pitchFamily="18" charset="-120"/>
              <a:ea typeface="新細明體" panose="02020500000000000000" pitchFamily="18" charset="-120"/>
              <a:cs typeface="Calibri" pitchFamily="34" charset="0"/>
            </a:endParaRPr>
          </a:p>
          <a:p>
            <a:r>
              <a:rPr lang="en-HK" altLang="zh-TW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Calibri" pitchFamily="34" charset="0"/>
              </a:rPr>
              <a:t>       Urology</a:t>
            </a:r>
            <a:r>
              <a:rPr lang="zh-TW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Calibri" pitchFamily="34" charset="0"/>
              </a:rPr>
              <a:t> </a:t>
            </a:r>
            <a:r>
              <a:rPr lang="en-HK" altLang="zh-TW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Calibri" pitchFamily="34" charset="0"/>
              </a:rPr>
              <a:t>Times. Office-Based Microwave Therapy: </a:t>
            </a:r>
          </a:p>
          <a:p>
            <a:r>
              <a:rPr lang="en-HK" altLang="zh-TW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Calibri" pitchFamily="34" charset="0"/>
              </a:rPr>
              <a:t>       A First Line Treatment for BPH </a:t>
            </a:r>
            <a:r>
              <a:rPr lang="en-HK" altLang="zh-TW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Calibri" pitchFamily="34" charset="0"/>
              </a:rPr>
              <a:t>Advanstar</a:t>
            </a:r>
            <a:r>
              <a:rPr lang="en-HK" altLang="zh-TW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新細明體" panose="02020500000000000000" pitchFamily="18" charset="-120"/>
                <a:ea typeface="新細明體" panose="02020500000000000000" pitchFamily="18" charset="-120"/>
                <a:cs typeface="Calibri" pitchFamily="34" charset="0"/>
              </a:rPr>
              <a:t> Communications Inc. July 2007</a:t>
            </a:r>
            <a:endParaRPr lang="en-US" altLang="zh-TW" sz="1200" b="1" dirty="0">
              <a:solidFill>
                <a:schemeClr val="tx1">
                  <a:lumMod val="50000"/>
                  <a:lumOff val="50000"/>
                </a:schemeClr>
              </a:solidFill>
              <a:latin typeface="新細明體" panose="02020500000000000000" pitchFamily="18" charset="-120"/>
              <a:ea typeface="新細明體" panose="02020500000000000000" pitchFamily="18" charset="-120"/>
              <a:cs typeface="Calibri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HK" altLang="zh-TW" sz="1400" b="1" dirty="0">
              <a:solidFill>
                <a:srgbClr val="0070C0"/>
              </a:solidFill>
              <a:latin typeface="新細明體" panose="02020500000000000000" pitchFamily="18" charset="-120"/>
              <a:ea typeface="新細明體" panose="02020500000000000000" pitchFamily="18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altLang="en-US" dirty="0">
              <a:solidFill>
                <a:srgbClr val="0070C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xmlns="" id="{66C8D934-13E9-4DEE-AF41-7BE87EDEBA31}"/>
              </a:ext>
            </a:extLst>
          </p:cNvPr>
          <p:cNvCxnSpPr>
            <a:cxnSpLocks/>
          </p:cNvCxnSpPr>
          <p:nvPr/>
        </p:nvCxnSpPr>
        <p:spPr>
          <a:xfrm flipH="1" flipV="1">
            <a:off x="3572837" y="3741367"/>
            <a:ext cx="559732" cy="5209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0F5CCEA-C55D-47AA-92DD-7E326A3F5327}"/>
              </a:ext>
            </a:extLst>
          </p:cNvPr>
          <p:cNvSpPr txBox="1"/>
          <p:nvPr/>
        </p:nvSpPr>
        <p:spPr>
          <a:xfrm>
            <a:off x="3572929" y="4206502"/>
            <a:ext cx="147860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sz="1050" b="1" dirty="0"/>
              <a:t>URETHRA</a:t>
            </a:r>
            <a:endParaRPr lang="zh-TW" altLang="en-US" sz="105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7C3DB141-973C-4580-A27F-C93A945EF96D}"/>
              </a:ext>
            </a:extLst>
          </p:cNvPr>
          <p:cNvSpPr/>
          <p:nvPr/>
        </p:nvSpPr>
        <p:spPr>
          <a:xfrm>
            <a:off x="3551149" y="4230907"/>
            <a:ext cx="1018177" cy="1998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7250BA9F-A8C3-4A27-A88C-7F2018A9A2C1}"/>
              </a:ext>
            </a:extLst>
          </p:cNvPr>
          <p:cNvCxnSpPr>
            <a:cxnSpLocks/>
            <a:stCxn id="15" idx="1"/>
          </p:cNvCxnSpPr>
          <p:nvPr/>
        </p:nvCxnSpPr>
        <p:spPr>
          <a:xfrm flipH="1" flipV="1">
            <a:off x="2239149" y="3695392"/>
            <a:ext cx="1312000" cy="6354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BFEF5DA5-A6EE-4669-B700-82CBC395661A}"/>
              </a:ext>
            </a:extLst>
          </p:cNvPr>
          <p:cNvSpPr/>
          <p:nvPr/>
        </p:nvSpPr>
        <p:spPr>
          <a:xfrm rot="18903915">
            <a:off x="1275888" y="2020137"/>
            <a:ext cx="2533896" cy="51107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59A67937-7131-42CF-8631-75986F5B2FFB}"/>
              </a:ext>
            </a:extLst>
          </p:cNvPr>
          <p:cNvCxnSpPr>
            <a:cxnSpLocks/>
          </p:cNvCxnSpPr>
          <p:nvPr/>
        </p:nvCxnSpPr>
        <p:spPr>
          <a:xfrm flipH="1">
            <a:off x="1491206" y="3061790"/>
            <a:ext cx="460355" cy="10341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4138E435-CFCC-4344-B01F-0EB7AED687D2}"/>
              </a:ext>
            </a:extLst>
          </p:cNvPr>
          <p:cNvSpPr txBox="1"/>
          <p:nvPr/>
        </p:nvSpPr>
        <p:spPr>
          <a:xfrm>
            <a:off x="597978" y="4147322"/>
            <a:ext cx="14786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TW" sz="900" b="1" dirty="0">
                <a:latin typeface="新細明體" panose="02020500000000000000" pitchFamily="18" charset="-120"/>
                <a:ea typeface="新細明體" panose="02020500000000000000" pitchFamily="18" charset="-120"/>
              </a:rPr>
              <a:t>CENTRAL  PROSTRATE</a:t>
            </a:r>
            <a:endParaRPr lang="zh-TW" altLang="en-US" sz="900" b="1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1DEF5014-43C0-4888-868B-436F6959396F}"/>
              </a:ext>
            </a:extLst>
          </p:cNvPr>
          <p:cNvSpPr/>
          <p:nvPr/>
        </p:nvSpPr>
        <p:spPr>
          <a:xfrm>
            <a:off x="673995" y="4120767"/>
            <a:ext cx="1277566" cy="2556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51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FB02EB-5DDD-4258-8704-0BB9A2F6B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557784"/>
            <a:ext cx="10972800" cy="1600200"/>
          </a:xfrm>
        </p:spPr>
        <p:txBody>
          <a:bodyPr/>
          <a:lstStyle/>
          <a:p>
            <a:r>
              <a:rPr lang="en-HK" sz="4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Ultrasound of Anchor Balloon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xmlns="" id="{C0FD62B3-7571-4B1B-B1D3-409F849B4C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8954" y="1181310"/>
            <a:ext cx="3480262" cy="501832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5161094-AA8B-4962-84A8-AB69D8B5F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B335569-234B-4C28-97AD-F36CBF8B4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285" y="861082"/>
            <a:ext cx="3797300" cy="544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33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31919C-D460-4E5E-BB9F-2B47C42CC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530352"/>
            <a:ext cx="10972800" cy="1600200"/>
          </a:xfrm>
        </p:spPr>
        <p:txBody>
          <a:bodyPr/>
          <a:lstStyle/>
          <a:p>
            <a:r>
              <a:rPr lang="en-HK" sz="4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Ultrasound of Dilatation Balloon</a:t>
            </a:r>
          </a:p>
        </p:txBody>
      </p:sp>
      <p:pic>
        <p:nvPicPr>
          <p:cNvPr id="6" name="Content Placeholder 5" descr="A picture containing text, receipt&#10;&#10;Description automatically generated">
            <a:extLst>
              <a:ext uri="{FF2B5EF4-FFF2-40B4-BE49-F238E27FC236}">
                <a16:creationId xmlns:a16="http://schemas.microsoft.com/office/drawing/2014/main" xmlns="" id="{5C9711A9-E372-455E-A17C-653BE51E6E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68" y="1243584"/>
            <a:ext cx="8827797" cy="487460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6B6F5D9-40BB-46F2-859B-E290E6B79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701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0A89F4FF-A39B-41DA-A4A0-0D349D32F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3" t="3030"/>
          <a:stretch/>
        </p:blipFill>
        <p:spPr>
          <a:xfrm>
            <a:off x="1266825" y="0"/>
            <a:ext cx="9401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55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2FA0992E-A69B-4F87-872A-F5ED43296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603" y="5799"/>
            <a:ext cx="9144793" cy="684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49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2C6F87AA-059D-464F-A768-A7A65089A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9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8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xmlns="" id="{2F82D4BE-B7EC-49D3-9EBB-0D4B45D7C2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" t="11071"/>
          <a:stretch/>
        </p:blipFill>
        <p:spPr>
          <a:xfrm>
            <a:off x="952500" y="0"/>
            <a:ext cx="102915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15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9227F7-7E4C-45B7-A081-0EBBF7C3C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548640"/>
            <a:ext cx="10972800" cy="1600200"/>
          </a:xfrm>
        </p:spPr>
        <p:txBody>
          <a:bodyPr/>
          <a:lstStyle/>
          <a:p>
            <a:r>
              <a:rPr lang="en-HK" sz="4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Uroflow Before/After Treatment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CBC6948-C731-4839-B783-1A6F303C2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3C3BB97-988A-45FF-BBC8-65FCFBCED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982" y="1344168"/>
            <a:ext cx="6601116" cy="47492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A908D502-AE5F-4EC6-B11D-B96F79040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654" y="1399032"/>
            <a:ext cx="5712177" cy="455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76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-64645" y="244290"/>
            <a:ext cx="12191999" cy="1143000"/>
          </a:xfrm>
        </p:spPr>
        <p:txBody>
          <a:bodyPr/>
          <a:lstStyle/>
          <a:p>
            <a:r>
              <a:rPr lang="en-HK" sz="3600" dirty="0">
                <a:latin typeface="Calibri" panose="020F0502020204030204" pitchFamily="34" charset="0"/>
              </a:rPr>
              <a:t>Prolieve</a:t>
            </a:r>
            <a:r>
              <a:rPr lang="en-HK" sz="3600" baseline="30000" dirty="0">
                <a:latin typeface="Calibri" panose="020F0502020204030204" pitchFamily="34" charset="0"/>
              </a:rPr>
              <a:t>®</a:t>
            </a:r>
            <a:r>
              <a:rPr lang="en-HK" sz="3600" dirty="0">
                <a:latin typeface="Calibri" panose="020F0502020204030204" pitchFamily="34" charset="0"/>
              </a:rPr>
              <a:t> Thermal Mapping Study: MRI scan showed areas of necrosis &amp; viable prostatic tissue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body" sz="half" idx="1"/>
          </p:nvPr>
        </p:nvSpPr>
        <p:spPr>
          <a:xfrm>
            <a:off x="4734800" y="1515000"/>
            <a:ext cx="7207828" cy="4575175"/>
          </a:xfrm>
          <a:noFill/>
        </p:spPr>
        <p:txBody>
          <a:bodyPr lIns="224505" tIns="112250" rIns="224505" bIns="112250"/>
          <a:lstStyle/>
          <a:p>
            <a:r>
              <a:rPr lang="en-US" sz="2000" dirty="0">
                <a:latin typeface="Palatino Linotype" panose="02040502050505030304" pitchFamily="18" charset="0"/>
                <a:cs typeface="Calibri" pitchFamily="34" charset="0"/>
              </a:rPr>
              <a:t>Heating pattern: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latin typeface="Palatino Linotype" panose="02040502050505030304" pitchFamily="18" charset="0"/>
                <a:cs typeface="Calibri" pitchFamily="34" charset="0"/>
              </a:rPr>
              <a:t>Average peak temperatures of 51.8°C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latin typeface="Palatino Linotype" panose="02040502050505030304" pitchFamily="18" charset="0"/>
                <a:cs typeface="Calibri" pitchFamily="34" charset="0"/>
              </a:rPr>
              <a:t>Average of 7mm away from prostatic urethra</a:t>
            </a:r>
          </a:p>
          <a:p>
            <a:r>
              <a:rPr lang="en-US" sz="2000" dirty="0">
                <a:latin typeface="Palatino Linotype" panose="02040502050505030304" pitchFamily="18" charset="0"/>
                <a:cs typeface="Calibri" pitchFamily="34" charset="0"/>
              </a:rPr>
              <a:t>Tissue necrosis was achieved in areas with sustained temperatures &gt; 45°C</a:t>
            </a:r>
          </a:p>
          <a:p>
            <a:r>
              <a:rPr lang="en-HK" sz="2000" dirty="0">
                <a:latin typeface="Palatino Linotype" panose="02040502050505030304" pitchFamily="18" charset="0"/>
                <a:cs typeface="Calibri" pitchFamily="34" charset="0"/>
              </a:rPr>
              <a:t>Temperatures were greater near the bladder neck and mid-gland than toward the prostatic apex</a:t>
            </a:r>
          </a:p>
          <a:p>
            <a:r>
              <a:rPr lang="en-HK" sz="2000" dirty="0">
                <a:latin typeface="Palatino Linotype" panose="02040502050505030304" pitchFamily="18" charset="0"/>
                <a:cs typeface="Calibri" pitchFamily="34" charset="0"/>
              </a:rPr>
              <a:t>Lower temperatures were seen in the peri-urethral tissue which was preserved with viable tissue seen on MRI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5234704" y="4981833"/>
            <a:ext cx="7086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Palatino Linotype" panose="02040502050505030304" pitchFamily="18" charset="0"/>
              </a:rPr>
              <a:t>Larson BT, et al. Interstitial temperature mapping during Prolieve TUMT</a:t>
            </a:r>
          </a:p>
          <a:p>
            <a:r>
              <a:rPr lang="en-US" sz="1400" i="1" dirty="0">
                <a:solidFill>
                  <a:srgbClr val="FFFFFF"/>
                </a:solidFill>
                <a:latin typeface="Palatino Linotype" panose="02040502050505030304" pitchFamily="18" charset="0"/>
              </a:rPr>
              <a:t>Urology.</a:t>
            </a:r>
            <a:r>
              <a:rPr lang="en-US" sz="1400" dirty="0">
                <a:solidFill>
                  <a:srgbClr val="FFFFFF"/>
                </a:solidFill>
                <a:latin typeface="Palatino Linotype" panose="02040502050505030304" pitchFamily="18" charset="0"/>
              </a:rPr>
              <a:t> 2006; 68(6):1206-10</a:t>
            </a:r>
            <a:r>
              <a:rPr lang="en-US" sz="1400" dirty="0">
                <a:solidFill>
                  <a:srgbClr val="FFFFFF"/>
                </a:solidFill>
                <a:latin typeface="AvantGarde"/>
              </a:rPr>
              <a:t>.</a:t>
            </a:r>
            <a:endParaRPr lang="en-US" altLang="en-US" sz="1400" dirty="0">
              <a:solidFill>
                <a:srgbClr val="FFFFFF"/>
              </a:solidFill>
              <a:latin typeface="AvantGarde"/>
            </a:endParaRPr>
          </a:p>
        </p:txBody>
      </p:sp>
      <p:pic>
        <p:nvPicPr>
          <p:cNvPr id="9" name="圖片 2">
            <a:extLst>
              <a:ext uri="{FF2B5EF4-FFF2-40B4-BE49-F238E27FC236}">
                <a16:creationId xmlns:a16="http://schemas.microsoft.com/office/drawing/2014/main" xmlns="" id="{B4405715-5234-4A6C-8474-8B1C09D87B0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3874" y="1525612"/>
            <a:ext cx="4063007" cy="4400550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304813" y="6461949"/>
            <a:ext cx="109728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itchFamily="34" charset="0"/>
                <a:ea typeface="+mn-ea"/>
                <a:cs typeface="+mn-cs"/>
              </a:rPr>
              <a:t>Confidential - for Medifocus, Inc. use only 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0932" y="-281839"/>
            <a:ext cx="11457709" cy="1600200"/>
          </a:xfrm>
        </p:spPr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4800" b="1" dirty="0">
                <a:solidFill>
                  <a:srgbClr val="0070C0"/>
                </a:solidFill>
                <a:latin typeface="Calibri" panose="020F0502020204030204" pitchFamily="34" charset="0"/>
              </a:rPr>
              <a:t>The </a:t>
            </a:r>
            <a:r>
              <a:rPr lang="en-US" sz="4800" b="1" dirty="0" err="1">
                <a:solidFill>
                  <a:srgbClr val="0070C0"/>
                </a:solidFill>
                <a:latin typeface="Calibri" panose="020F0502020204030204" pitchFamily="34" charset="0"/>
              </a:rPr>
              <a:t>Prolieve</a:t>
            </a:r>
            <a:r>
              <a:rPr lang="en-US" sz="4800" b="1" baseline="70000" dirty="0">
                <a:solidFill>
                  <a:srgbClr val="0070C0"/>
                </a:solidFill>
                <a:latin typeface="Calibri" panose="020F0502020204030204" pitchFamily="34" charset="0"/>
              </a:rPr>
              <a:t>®</a:t>
            </a:r>
            <a:r>
              <a:rPr lang="en-US" sz="4800" b="1" dirty="0">
                <a:solidFill>
                  <a:srgbClr val="0070C0"/>
                </a:solidFill>
                <a:latin typeface="Calibri" panose="020F0502020204030204" pitchFamily="34" charset="0"/>
              </a:rPr>
              <a:t> System</a:t>
            </a:r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</a:rPr>
              <a:t> </a:t>
            </a:r>
            <a:endParaRPr lang="en-US" sz="4400" b="1" dirty="0">
              <a:solidFill>
                <a:srgbClr val="0070C0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17321"/>
            <a:ext cx="5386917" cy="477982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  <a:latin typeface="Palatino Linotype" panose="02040502050505030304" pitchFamily="18" charset="0"/>
              </a:rPr>
              <a:t>.</a:t>
            </a:r>
          </a:p>
          <a:p>
            <a:endParaRPr lang="en-US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>
          <a:xfrm>
            <a:off x="6197616" y="1417321"/>
            <a:ext cx="5389033" cy="477982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  <a:latin typeface="+mn-lt"/>
              </a:rPr>
              <a:t>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9533" y="6379451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09608" y="1285703"/>
            <a:ext cx="1097279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ine 9"/>
          <p:cNvSpPr>
            <a:spLocks noChangeShapeType="1"/>
          </p:cNvSpPr>
          <p:nvPr/>
        </p:nvSpPr>
        <p:spPr bwMode="auto">
          <a:xfrm flipV="1">
            <a:off x="5250879" y="3897304"/>
            <a:ext cx="581876" cy="13855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16" name="內容版面配置區 15">
            <a:extLst>
              <a:ext uri="{FF2B5EF4-FFF2-40B4-BE49-F238E27FC236}">
                <a16:creationId xmlns:a16="http://schemas.microsoft.com/office/drawing/2014/main" xmlns="" id="{8165EC5D-8D74-404E-AE7A-BB4A006E47C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136086" y="1688235"/>
            <a:ext cx="2816789" cy="4696650"/>
          </a:xfrm>
          <a:prstGeom prst="rect">
            <a:avLst/>
          </a:prstGeom>
        </p:spPr>
      </p:pic>
      <p:pic>
        <p:nvPicPr>
          <p:cNvPr id="20" name="內容版面配置區 19">
            <a:extLst>
              <a:ext uri="{FF2B5EF4-FFF2-40B4-BE49-F238E27FC236}">
                <a16:creationId xmlns:a16="http://schemas.microsoft.com/office/drawing/2014/main" xmlns="" id="{9D782D9C-CF35-4D4F-B0CB-664BB79B61E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4"/>
          <a:stretch>
            <a:fillRect/>
          </a:stretch>
        </p:blipFill>
        <p:spPr>
          <a:xfrm>
            <a:off x="7824516" y="4036560"/>
            <a:ext cx="2894301" cy="2383743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xmlns="" id="{F8C6A14E-DE3F-4939-9FBC-8CBAAC3C9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3275" y="1615541"/>
            <a:ext cx="2664183" cy="236295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xmlns="" id="{95850E61-3484-4D96-BF13-664E1E830D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4516" y="1615541"/>
            <a:ext cx="2894301" cy="2337960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xmlns="" id="{632781AA-C385-441C-B2DF-9BA9B6CF71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3275" y="4045838"/>
            <a:ext cx="2650970" cy="238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32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8836" y="52244"/>
            <a:ext cx="10972800" cy="1155708"/>
          </a:xfrm>
        </p:spPr>
        <p:txBody>
          <a:bodyPr/>
          <a:lstStyle/>
          <a:p>
            <a:r>
              <a:rPr lang="en-US" sz="4800" dirty="0">
                <a:latin typeface="Calibri" panose="020F0502020204030204" pitchFamily="34" charset="0"/>
              </a:rPr>
              <a:t>Prolieve</a:t>
            </a:r>
            <a:r>
              <a:rPr lang="en-US" sz="4800" baseline="30000" dirty="0">
                <a:latin typeface="Calibri" panose="020F0502020204030204" pitchFamily="34" charset="0"/>
              </a:rPr>
              <a:t>®</a:t>
            </a:r>
            <a:r>
              <a:rPr lang="en-US" sz="4800" dirty="0">
                <a:latin typeface="Calibri" panose="020F0502020204030204" pitchFamily="34" charset="0"/>
              </a:rPr>
              <a:t> Thermodilatation</a:t>
            </a:r>
            <a:r>
              <a:rPr lang="en-US" sz="4800" baseline="30000" dirty="0">
                <a:latin typeface="Calibri" panose="020F0502020204030204" pitchFamily="34" charset="0"/>
              </a:rPr>
              <a:t>™</a:t>
            </a:r>
            <a:endParaRPr lang="en-US" sz="4800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684" y="3731324"/>
            <a:ext cx="11105188" cy="2791145"/>
          </a:xfrm>
        </p:spPr>
        <p:txBody>
          <a:bodyPr>
            <a:normAutofit/>
          </a:bodyPr>
          <a:lstStyle/>
          <a:p>
            <a:pPr lvl="1">
              <a:buClr>
                <a:schemeClr val="accent5"/>
              </a:buClr>
              <a:buFont typeface="Arial"/>
              <a:buChar char="•"/>
            </a:pP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Circulating water at 30 - 32</a:t>
            </a:r>
            <a:r>
              <a:rPr lang="en-US" altLang="zh-CN" sz="2000" b="1" dirty="0">
                <a:solidFill>
                  <a:schemeClr val="bg1"/>
                </a:solidFill>
                <a:latin typeface="Palatino Linotype" panose="02040502050505030304" pitchFamily="18" charset="0"/>
                <a:ea typeface="新細明體" panose="02020500000000000000" pitchFamily="18" charset="-120"/>
              </a:rPr>
              <a:t>°</a:t>
            </a: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C to prevent urethral thermal injury</a:t>
            </a:r>
            <a:endParaRPr lang="en-US" sz="2000" dirty="0">
              <a:solidFill>
                <a:schemeClr val="tx2"/>
              </a:solidFill>
              <a:latin typeface="Palatino Linotype" panose="02040502050505030304" pitchFamily="18" charset="0"/>
            </a:endParaRPr>
          </a:p>
          <a:p>
            <a:pPr lvl="1">
              <a:buClr>
                <a:schemeClr val="accent5"/>
              </a:buClr>
              <a:buFont typeface="Arial"/>
              <a:buChar char="•"/>
            </a:pP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A Patented 46 </a:t>
            </a:r>
            <a:r>
              <a:rPr lang="en-US" sz="2000" b="1" dirty="0">
                <a:latin typeface="Palatino Linotype" panose="02040502050505030304" pitchFamily="18" charset="0"/>
              </a:rPr>
              <a:t>FG</a:t>
            </a: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 dilatation balloon reduces intra-prostatic </a:t>
            </a:r>
          </a:p>
          <a:p>
            <a:pPr marL="457200" lvl="1" indent="0">
              <a:buClr>
                <a:schemeClr val="accent5"/>
              </a:buClr>
              <a:buNone/>
            </a:pPr>
            <a:r>
              <a:rPr lang="en-US" sz="2000" b="1" dirty="0">
                <a:latin typeface="Palatino Linotype" panose="02040502050505030304" pitchFamily="18" charset="0"/>
              </a:rPr>
              <a:t>     </a:t>
            </a: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blood flow &amp; avoids heat sink effect</a:t>
            </a:r>
            <a:endParaRPr lang="en-US" sz="2000" dirty="0">
              <a:solidFill>
                <a:schemeClr val="tx2"/>
              </a:solidFill>
              <a:latin typeface="Palatino Linotype" panose="02040502050505030304" pitchFamily="18" charset="0"/>
            </a:endParaRPr>
          </a:p>
          <a:p>
            <a:pPr lvl="1">
              <a:buClr>
                <a:schemeClr val="accent5"/>
              </a:buClr>
              <a:buFont typeface="Arial"/>
              <a:buChar char="•"/>
            </a:pP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Effective thermal dose delivered at lower energy level translates </a:t>
            </a:r>
          </a:p>
          <a:p>
            <a:pPr marL="457200" lvl="1" indent="0">
              <a:buClr>
                <a:schemeClr val="accent5"/>
              </a:buClr>
              <a:buNone/>
            </a:pPr>
            <a:r>
              <a:rPr lang="en-US" sz="2000" b="1" dirty="0">
                <a:latin typeface="Palatino Linotype" panose="02040502050505030304" pitchFamily="18" charset="0"/>
              </a:rPr>
              <a:t>     </a:t>
            </a: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into better patient comfort during treatment</a:t>
            </a:r>
            <a:endParaRPr lang="en-US" sz="2000" dirty="0">
              <a:solidFill>
                <a:schemeClr val="tx2"/>
              </a:solidFill>
              <a:latin typeface="Palatino Linotype" panose="02040502050505030304" pitchFamily="18" charset="0"/>
            </a:endParaRPr>
          </a:p>
          <a:p>
            <a:pPr lvl="1">
              <a:buClr>
                <a:schemeClr val="accent5"/>
              </a:buClr>
              <a:buFont typeface="Arial"/>
              <a:buChar char="•"/>
            </a:pP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An immediate Biological Stent allows most patients to go home </a:t>
            </a:r>
          </a:p>
          <a:p>
            <a:pPr marL="457200" lvl="1" indent="0">
              <a:buClr>
                <a:schemeClr val="accent5"/>
              </a:buClr>
              <a:buNone/>
            </a:pPr>
            <a:r>
              <a:rPr lang="en-US" sz="2000" b="1" dirty="0">
                <a:latin typeface="Palatino Linotype" panose="02040502050505030304" pitchFamily="18" charset="0"/>
              </a:rPr>
              <a:t>     </a:t>
            </a:r>
            <a:r>
              <a:rPr lang="en-US" sz="2000" b="1" dirty="0">
                <a:solidFill>
                  <a:schemeClr val="tx2"/>
                </a:solidFill>
                <a:latin typeface="Palatino Linotype" panose="02040502050505030304" pitchFamily="18" charset="0"/>
              </a:rPr>
              <a:t>WITHOUT a Catheter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609600" y="933175"/>
            <a:ext cx="109728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" name="Group 3"/>
          <p:cNvGrpSpPr>
            <a:grpSpLocks/>
          </p:cNvGrpSpPr>
          <p:nvPr/>
        </p:nvGrpSpPr>
        <p:grpSpPr bwMode="auto">
          <a:xfrm rot="-5400000">
            <a:off x="1113212" y="616614"/>
            <a:ext cx="2418891" cy="3477492"/>
            <a:chOff x="4407272" y="1326684"/>
            <a:chExt cx="3186940" cy="3438085"/>
          </a:xfrm>
        </p:grpSpPr>
        <p:pic>
          <p:nvPicPr>
            <p:cNvPr id="19" name="Picture 2" descr="Lefkowitz_ProlieveMD"/>
            <p:cNvPicPr>
              <a:picLocks noChangeAspect="1" noChangeArrowheads="1"/>
            </p:cNvPicPr>
            <p:nvPr/>
          </p:nvPicPr>
          <p:blipFill>
            <a:blip r:embed="rId3" cstate="print"/>
            <a:srcRect l="57502" t="12179" r="8064" b="6426"/>
            <a:stretch>
              <a:fillRect/>
            </a:stretch>
          </p:blipFill>
          <p:spPr bwMode="auto">
            <a:xfrm>
              <a:off x="5206501" y="1415547"/>
              <a:ext cx="2387711" cy="334922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0" name="Line 5"/>
            <p:cNvSpPr>
              <a:spLocks noChangeShapeType="1"/>
            </p:cNvSpPr>
            <p:nvPr/>
          </p:nvSpPr>
          <p:spPr bwMode="auto">
            <a:xfrm rot="2400000" flipV="1">
              <a:off x="4945870" y="2329811"/>
              <a:ext cx="1060654" cy="35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1" name="Text Box 6"/>
            <p:cNvSpPr txBox="1">
              <a:spLocks noChangeArrowheads="1"/>
            </p:cNvSpPr>
            <p:nvPr/>
          </p:nvSpPr>
          <p:spPr bwMode="auto">
            <a:xfrm rot="5400000">
              <a:off x="4226416" y="1507540"/>
              <a:ext cx="1051065" cy="6893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en-US" sz="1400" b="1" dirty="0">
                  <a:solidFill>
                    <a:schemeClr val="tx2"/>
                  </a:solidFill>
                  <a:latin typeface="Palatino Linotype" panose="02040502050505030304" pitchFamily="18" charset="0"/>
                </a:rPr>
                <a:t>Dilatation </a:t>
              </a:r>
            </a:p>
            <a:p>
              <a:r>
                <a:rPr lang="en-US" altLang="en-US" sz="1400" b="1" dirty="0">
                  <a:solidFill>
                    <a:schemeClr val="tx2"/>
                  </a:solidFill>
                  <a:latin typeface="Palatino Linotype" panose="02040502050505030304" pitchFamily="18" charset="0"/>
                </a:rPr>
                <a:t>  Balloon</a:t>
              </a:r>
            </a:p>
          </p:txBody>
        </p:sp>
        <p:sp>
          <p:nvSpPr>
            <p:cNvPr id="22" name="Text Box 6"/>
            <p:cNvSpPr txBox="1">
              <a:spLocks noChangeArrowheads="1"/>
            </p:cNvSpPr>
            <p:nvPr/>
          </p:nvSpPr>
          <p:spPr bwMode="auto">
            <a:xfrm rot="5400000">
              <a:off x="4142290" y="3455710"/>
              <a:ext cx="1270850" cy="6893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en-US" sz="1400" b="1" dirty="0">
                  <a:solidFill>
                    <a:schemeClr val="tx2"/>
                  </a:solidFill>
                  <a:latin typeface="Palatino Linotype" panose="02040502050505030304" pitchFamily="18" charset="0"/>
                </a:rPr>
                <a:t>Rectal Temp </a:t>
              </a:r>
            </a:p>
            <a:p>
              <a:pPr algn="ctr"/>
              <a:r>
                <a:rPr lang="en-US" altLang="en-US" sz="1400" b="1" dirty="0">
                  <a:solidFill>
                    <a:schemeClr val="tx2"/>
                  </a:solidFill>
                  <a:latin typeface="Palatino Linotype" panose="02040502050505030304" pitchFamily="18" charset="0"/>
                </a:rPr>
                <a:t>Monitor</a:t>
              </a:r>
            </a:p>
          </p:txBody>
        </p:sp>
        <p:sp>
          <p:nvSpPr>
            <p:cNvPr id="23" name="Line 5"/>
            <p:cNvSpPr>
              <a:spLocks noChangeShapeType="1"/>
            </p:cNvSpPr>
            <p:nvPr/>
          </p:nvSpPr>
          <p:spPr bwMode="auto">
            <a:xfrm flipV="1">
              <a:off x="5073997" y="3463474"/>
              <a:ext cx="836475" cy="34056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6" name="Line 5"/>
          <p:cNvSpPr>
            <a:spLocks noChangeShapeType="1"/>
          </p:cNvSpPr>
          <p:nvPr/>
        </p:nvSpPr>
        <p:spPr bwMode="auto">
          <a:xfrm rot="24660000">
            <a:off x="1091921" y="1725171"/>
            <a:ext cx="1014503" cy="25443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27" name="Picture 1" descr="VCUG_1 hour before Proliev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06334" y="1067933"/>
            <a:ext cx="3528089" cy="21005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8" name="Picture 2" descr="VCUG_1 hour after Prolieve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048225" y="1077406"/>
            <a:ext cx="3528089" cy="20784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9" name="TextBox 28"/>
          <p:cNvSpPr txBox="1"/>
          <p:nvPr/>
        </p:nvSpPr>
        <p:spPr>
          <a:xfrm>
            <a:off x="4932057" y="3170593"/>
            <a:ext cx="34285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PreOp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VCUG</a:t>
            </a:r>
            <a:r>
              <a:rPr lang="en-US" sz="1400" b="1" i="1" dirty="0">
                <a:solidFill>
                  <a:schemeClr val="bg1"/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 </a:t>
            </a:r>
            <a:endParaRPr lang="en-US" sz="1400" b="1" dirty="0">
              <a:solidFill>
                <a:schemeClr val="bg1"/>
              </a:solidFill>
              <a:latin typeface="Palatino Linotype" panose="0204050205050503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230533" y="3170593"/>
            <a:ext cx="528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“Biological Stent” postOp: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Palatino Linotype" panose="02040502050505030304" pitchFamily="18" charset="0"/>
                <a:cs typeface="Times New Roman" panose="02020603050405020304" pitchFamily="18" charset="0"/>
              </a:rPr>
              <a:t>Wide Open Prostatic Urethra</a:t>
            </a:r>
          </a:p>
        </p:txBody>
      </p:sp>
      <p:sp>
        <p:nvSpPr>
          <p:cNvPr id="31" name="Right Arrow 30"/>
          <p:cNvSpPr/>
          <p:nvPr/>
        </p:nvSpPr>
        <p:spPr>
          <a:xfrm>
            <a:off x="9567353" y="2120098"/>
            <a:ext cx="213360" cy="169019"/>
          </a:xfrm>
          <a:prstGeom prst="rightArrow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ight Arrow 31"/>
          <p:cNvSpPr/>
          <p:nvPr/>
        </p:nvSpPr>
        <p:spPr>
          <a:xfrm>
            <a:off x="6172219" y="2131651"/>
            <a:ext cx="213360" cy="169019"/>
          </a:xfrm>
          <a:prstGeom prst="rightArrow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ight Arrow 32"/>
          <p:cNvSpPr/>
          <p:nvPr/>
        </p:nvSpPr>
        <p:spPr>
          <a:xfrm rot="10800000">
            <a:off x="6483755" y="2130002"/>
            <a:ext cx="213360" cy="169019"/>
          </a:xfrm>
          <a:prstGeom prst="rightArrow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ight Arrow 33"/>
          <p:cNvSpPr/>
          <p:nvPr/>
        </p:nvSpPr>
        <p:spPr>
          <a:xfrm rot="10800000">
            <a:off x="10082080" y="2105745"/>
            <a:ext cx="213360" cy="169019"/>
          </a:xfrm>
          <a:prstGeom prst="rightArrow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ight Arrow 34"/>
          <p:cNvSpPr/>
          <p:nvPr/>
        </p:nvSpPr>
        <p:spPr>
          <a:xfrm rot="10800000">
            <a:off x="10031305" y="2270852"/>
            <a:ext cx="213360" cy="169019"/>
          </a:xfrm>
          <a:prstGeom prst="rightArrow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ight Arrow 35"/>
          <p:cNvSpPr/>
          <p:nvPr/>
        </p:nvSpPr>
        <p:spPr>
          <a:xfrm>
            <a:off x="9567352" y="2297900"/>
            <a:ext cx="213360" cy="169019"/>
          </a:xfrm>
          <a:prstGeom prst="rightArrow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ight Arrow 36"/>
          <p:cNvSpPr/>
          <p:nvPr/>
        </p:nvSpPr>
        <p:spPr>
          <a:xfrm>
            <a:off x="6155285" y="2322145"/>
            <a:ext cx="213360" cy="169019"/>
          </a:xfrm>
          <a:prstGeom prst="rightArrow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ight Arrow 37"/>
          <p:cNvSpPr/>
          <p:nvPr/>
        </p:nvSpPr>
        <p:spPr>
          <a:xfrm rot="10800000">
            <a:off x="6432961" y="2333203"/>
            <a:ext cx="213360" cy="169019"/>
          </a:xfrm>
          <a:prstGeom prst="rightArrow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ine 7"/>
          <p:cNvSpPr>
            <a:spLocks noChangeShapeType="1"/>
          </p:cNvSpPr>
          <p:nvPr/>
        </p:nvSpPr>
        <p:spPr bwMode="auto">
          <a:xfrm>
            <a:off x="7550730" y="3423538"/>
            <a:ext cx="637311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1" name="Footer Placeholder 3"/>
          <p:cNvSpPr txBox="1">
            <a:spLocks/>
          </p:cNvSpPr>
          <p:nvPr/>
        </p:nvSpPr>
        <p:spPr>
          <a:xfrm>
            <a:off x="609601" y="6450136"/>
            <a:ext cx="109728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itchFamily="34" charset="0"/>
                <a:ea typeface="+mn-ea"/>
                <a:cs typeface="+mn-cs"/>
              </a:rPr>
              <a:t>Confidential - for Medifocus, Inc. use only </a:t>
            </a:r>
          </a:p>
        </p:txBody>
      </p:sp>
    </p:spTree>
    <p:extLst>
      <p:ext uri="{BB962C8B-B14F-4D97-AF65-F5344CB8AC3E}">
        <p14:creationId xmlns:p14="http://schemas.microsoft.com/office/powerpoint/2010/main" val="31507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xmlns="" id="{C32D2FE5-A8DD-4AD9-8505-CA07A7A06D3D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678533" y="1439463"/>
            <a:ext cx="8732573" cy="4382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681115" y="5867640"/>
            <a:ext cx="7086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AvantGarde"/>
              </a:rPr>
              <a:t>Larson BT, et al. Interstitial temperature mapping during Prolieve TUMT</a:t>
            </a:r>
          </a:p>
          <a:p>
            <a:r>
              <a:rPr lang="en-US" sz="1400" i="1" dirty="0">
                <a:solidFill>
                  <a:srgbClr val="FFFFFF"/>
                </a:solidFill>
                <a:latin typeface="AvantGarde"/>
              </a:rPr>
              <a:t>Urology.</a:t>
            </a:r>
            <a:r>
              <a:rPr lang="en-US" sz="1400" dirty="0">
                <a:solidFill>
                  <a:srgbClr val="FFFFFF"/>
                </a:solidFill>
                <a:latin typeface="AvantGarde"/>
              </a:rPr>
              <a:t> 2006; 68(6):1206-10.</a:t>
            </a:r>
            <a:endParaRPr lang="en-US" altLang="en-US" sz="1400" dirty="0">
              <a:solidFill>
                <a:srgbClr val="FFFFFF"/>
              </a:solidFill>
              <a:latin typeface="AvantGarde"/>
            </a:endParaRP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26126" y="293634"/>
            <a:ext cx="12191999" cy="1143000"/>
          </a:xfrm>
        </p:spPr>
        <p:txBody>
          <a:bodyPr/>
          <a:lstStyle/>
          <a:p>
            <a:r>
              <a:rPr lang="en-HK" sz="4000" dirty="0">
                <a:latin typeface="Calibri" panose="020F0502020204030204" pitchFamily="34" charset="0"/>
              </a:rPr>
              <a:t>Prolieve</a:t>
            </a:r>
            <a:r>
              <a:rPr lang="en-HK" sz="4000" baseline="30000" dirty="0">
                <a:latin typeface="Calibri" panose="020F0502020204030204" pitchFamily="34" charset="0"/>
              </a:rPr>
              <a:t>®</a:t>
            </a:r>
            <a:r>
              <a:rPr lang="en-HK" sz="4000" dirty="0">
                <a:latin typeface="Calibri" panose="020F0502020204030204" pitchFamily="34" charset="0"/>
              </a:rPr>
              <a:t> Head-To-Head Trial Against Urologix Targis</a:t>
            </a:r>
            <a:r>
              <a:rPr lang="en-HK" sz="4000" baseline="30000" dirty="0">
                <a:latin typeface="Calibri" panose="020F0502020204030204" pitchFamily="34" charset="0"/>
              </a:rPr>
              <a:t>® </a:t>
            </a:r>
            <a:r>
              <a:rPr lang="en-HK" sz="4000" dirty="0">
                <a:latin typeface="Calibri" panose="020F0502020204030204" pitchFamily="34" charset="0"/>
              </a:rPr>
              <a:t/>
            </a:r>
            <a:br>
              <a:rPr lang="en-HK" sz="4000" dirty="0">
                <a:latin typeface="Calibri" panose="020F0502020204030204" pitchFamily="34" charset="0"/>
              </a:rPr>
            </a:br>
            <a:r>
              <a:rPr lang="en-HK" sz="4000" dirty="0">
                <a:latin typeface="Calibri" panose="020F0502020204030204" pitchFamily="34" charset="0"/>
              </a:rPr>
              <a:t>Better Tolerability during Treatment</a:t>
            </a:r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6">
            <a:extLst>
              <a:ext uri="{FF2B5EF4-FFF2-40B4-BE49-F238E27FC236}">
                <a16:creationId xmlns:a16="http://schemas.microsoft.com/office/drawing/2014/main" xmlns="" id="{383C630B-921F-4041-862B-3EFA206F8C08}"/>
              </a:ext>
            </a:extLst>
          </p:cNvPr>
          <p:cNvSpPr/>
          <p:nvPr/>
        </p:nvSpPr>
        <p:spPr>
          <a:xfrm>
            <a:off x="1768977" y="5994882"/>
            <a:ext cx="120009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/>
            <a:r>
              <a:rPr lang="en-US" sz="1200" dirty="0">
                <a:latin typeface="Palatino Linotype" panose="02040502050505030304" pitchFamily="18" charset="0"/>
                <a:cs typeface="Calibri" panose="020F0502020204030204" pitchFamily="34" charset="0"/>
              </a:rPr>
              <a:t>Shore ND et al.: A Controlled, Randomized, Head-to-Head Comparison of  </a:t>
            </a:r>
          </a:p>
          <a:p>
            <a:pPr marL="285750" indent="-285750"/>
            <a:r>
              <a:rPr lang="en-US" sz="1200" dirty="0" err="1">
                <a:latin typeface="Palatino Linotype" panose="02040502050505030304" pitchFamily="18" charset="0"/>
                <a:cs typeface="Calibri" panose="020F0502020204030204" pitchFamily="34" charset="0"/>
              </a:rPr>
              <a:t>Prolieve</a:t>
            </a:r>
            <a:r>
              <a:rPr lang="en-US" sz="1200" dirty="0">
                <a:latin typeface="Palatino Linotype" panose="02040502050505030304" pitchFamily="18" charset="0"/>
                <a:cs typeface="Calibri" panose="020F0502020204030204" pitchFamily="34" charset="0"/>
              </a:rPr>
              <a:t>® vs. Targis® for BPH. J Endourology. 24(9): 1469-1475 (2010).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2252" y="84497"/>
            <a:ext cx="12192000" cy="1477368"/>
          </a:xfrm>
        </p:spPr>
        <p:txBody>
          <a:bodyPr/>
          <a:lstStyle/>
          <a:p>
            <a: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Patient Post Treatment Catheter-Free Rate: </a:t>
            </a:r>
            <a:b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</a:br>
            <a: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94% of Prolieve</a:t>
            </a:r>
            <a:r>
              <a:rPr lang="en-US" sz="4400" b="1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®</a:t>
            </a:r>
            <a: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 vs.  21% of Urologix Targis</a:t>
            </a:r>
            <a:r>
              <a:rPr lang="en-US" sz="4400" b="1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® </a:t>
            </a:r>
            <a: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 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509447" y="1485561"/>
            <a:ext cx="11236036" cy="691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內容版面配置區 2">
            <a:extLst>
              <a:ext uri="{FF2B5EF4-FFF2-40B4-BE49-F238E27FC236}">
                <a16:creationId xmlns:a16="http://schemas.microsoft.com/office/drawing/2014/main" xmlns="" id="{691C0751-3495-4055-AD9C-C74300D22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849778" y="1701330"/>
            <a:ext cx="8527783" cy="4274292"/>
          </a:xfrm>
          <a:prstGeom prst="rect">
            <a:avLst/>
          </a:prstGeom>
        </p:spPr>
      </p:pic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63064" y="6272332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348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edifocus Logo 02-10-0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5357" y="5836393"/>
            <a:ext cx="2127251" cy="50000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342169"/>
            <a:ext cx="12192000" cy="1143000"/>
          </a:xfrm>
        </p:spPr>
        <p:txBody>
          <a:bodyPr/>
          <a:lstStyle/>
          <a:p>
            <a:pPr eaLnBrk="1" hangingPunct="1"/>
            <a:r>
              <a:rPr lang="en-US" sz="4800" dirty="0">
                <a:latin typeface="Calibri" panose="020F0502020204030204" pitchFamily="34" charset="0"/>
              </a:rPr>
              <a:t>Prolieve</a:t>
            </a:r>
            <a:r>
              <a:rPr lang="en-US" sz="4800" baseline="30000" dirty="0">
                <a:latin typeface="Calibri" panose="020F0502020204030204" pitchFamily="34" charset="0"/>
              </a:rPr>
              <a:t>®</a:t>
            </a:r>
            <a:r>
              <a:rPr lang="en-US" sz="4800" dirty="0">
                <a:latin typeface="Calibri" panose="020F0502020204030204" pitchFamily="34" charset="0"/>
              </a:rPr>
              <a:t> Thermodilatation</a:t>
            </a:r>
            <a:r>
              <a:rPr lang="en-US" sz="4800" baseline="30000" dirty="0">
                <a:latin typeface="Calibri" panose="020F0502020204030204" pitchFamily="34" charset="0"/>
              </a:rPr>
              <a:t>™</a:t>
            </a:r>
            <a:br>
              <a:rPr lang="en-US" sz="4800" baseline="30000" dirty="0">
                <a:latin typeface="Calibri" panose="020F0502020204030204" pitchFamily="34" charset="0"/>
              </a:rPr>
            </a:br>
            <a:r>
              <a:rPr lang="en-US" sz="4800" dirty="0">
                <a:latin typeface="Calibri" panose="020F0502020204030204" pitchFamily="34" charset="0"/>
              </a:rPr>
              <a:t>120-Month Post Market Study</a:t>
            </a:r>
            <a:endParaRPr lang="en-US" sz="48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5953" y="1520231"/>
            <a:ext cx="11359486" cy="4765964"/>
          </a:xfrm>
        </p:spPr>
        <p:txBody>
          <a:bodyPr/>
          <a:lstStyle/>
          <a:p>
            <a:r>
              <a:rPr lang="en-US" sz="2400" dirty="0">
                <a:latin typeface="Palatino Linotype" panose="02040502050505030304" pitchFamily="18" charset="0"/>
              </a:rPr>
              <a:t>Objective: To evaluate the long-term safety and effectiveness of Prolieve® </a:t>
            </a:r>
          </a:p>
          <a:p>
            <a:pPr marL="0" indent="0">
              <a:buNone/>
            </a:pPr>
            <a:r>
              <a:rPr lang="en-US" sz="2400" dirty="0">
                <a:latin typeface="Palatino Linotype" panose="02040502050505030304" pitchFamily="18" charset="0"/>
              </a:rPr>
              <a:t>     in treating BPH with 5-Year Follow-Ups</a:t>
            </a:r>
          </a:p>
          <a:p>
            <a:r>
              <a:rPr lang="en-US" sz="2400" dirty="0">
                <a:latin typeface="Palatino Linotype" panose="02040502050505030304" pitchFamily="18" charset="0"/>
              </a:rPr>
              <a:t>Patient Characteristics:</a:t>
            </a:r>
          </a:p>
          <a:p>
            <a:pPr lvl="1"/>
            <a:r>
              <a:rPr lang="en-US" sz="2400" dirty="0">
                <a:latin typeface="Palatino Linotype" panose="02040502050505030304" pitchFamily="18" charset="0"/>
              </a:rPr>
              <a:t>Mean Age = 65.01 (</a:t>
            </a:r>
            <a:r>
              <a:rPr lang="en-US" sz="2400" dirty="0">
                <a:latin typeface="Palatino Linotype" panose="02040502050505030304" pitchFamily="18" charset="0"/>
                <a:cs typeface="Calibri" panose="020F0502020204030204" pitchFamily="34" charset="0"/>
              </a:rPr>
              <a:t>±8.75) </a:t>
            </a:r>
          </a:p>
          <a:p>
            <a:pPr lvl="1"/>
            <a:r>
              <a:rPr lang="en-US" sz="2400" dirty="0">
                <a:latin typeface="Palatino Linotype" panose="02040502050505030304" pitchFamily="18" charset="0"/>
              </a:rPr>
              <a:t>Mean Prostate Size = 41.45 grams (Range = 19 to 80 grams)</a:t>
            </a:r>
          </a:p>
          <a:p>
            <a:pPr lvl="1"/>
            <a:r>
              <a:rPr lang="en-US" sz="2400" dirty="0">
                <a:latin typeface="Palatino Linotype" panose="02040502050505030304" pitchFamily="18" charset="0"/>
              </a:rPr>
              <a:t>Prostatic Urethra Length between 1.2 and 5.5 cm</a:t>
            </a:r>
          </a:p>
          <a:p>
            <a:pPr lvl="1"/>
            <a:r>
              <a:rPr lang="en-US" sz="2400" dirty="0">
                <a:latin typeface="Palatino Linotype" panose="02040502050505030304" pitchFamily="18" charset="0"/>
              </a:rPr>
              <a:t>Peak urine flow rate </a:t>
            </a:r>
            <a:r>
              <a:rPr lang="en-US" sz="2400" dirty="0">
                <a:latin typeface="Palatino Linotype" panose="02040502050505030304" pitchFamily="18" charset="0"/>
                <a:cs typeface="Calibri" panose="020F0502020204030204" pitchFamily="34" charset="0"/>
              </a:rPr>
              <a:t>˂12ml/sec on voided volume of &gt;125ml</a:t>
            </a:r>
          </a:p>
          <a:p>
            <a:pPr lvl="1"/>
            <a:r>
              <a:rPr lang="en-US" sz="2400" dirty="0">
                <a:latin typeface="Palatino Linotype" panose="02040502050505030304" pitchFamily="18" charset="0"/>
                <a:cs typeface="Calibri" panose="020F0502020204030204" pitchFamily="34" charset="0"/>
              </a:rPr>
              <a:t>AUA symptom score ≥9</a:t>
            </a:r>
            <a:endParaRPr lang="en-US" sz="2400" dirty="0">
              <a:latin typeface="Palatino Linotype" panose="02040502050505030304" pitchFamily="18" charset="0"/>
            </a:endParaRPr>
          </a:p>
          <a:p>
            <a:r>
              <a:rPr lang="en-US" sz="2400" dirty="0">
                <a:latin typeface="Palatino Linotype" panose="02040502050505030304" pitchFamily="18" charset="0"/>
              </a:rPr>
              <a:t>Exclusion Criteria: Obstructive Median Lobe of the prostate with a </a:t>
            </a:r>
          </a:p>
          <a:p>
            <a:pPr marL="0" indent="0">
              <a:buNone/>
            </a:pPr>
            <a:r>
              <a:rPr lang="en-US" sz="2400" dirty="0">
                <a:latin typeface="Palatino Linotype" panose="02040502050505030304" pitchFamily="18" charset="0"/>
              </a:rPr>
              <a:t>    “Ball-Valve” Configuration were excluded among other Criteria</a:t>
            </a:r>
            <a:endParaRPr lang="en-US" sz="2400" dirty="0">
              <a:latin typeface="Palatino Linotype" panose="02040502050505030304" pitchFamily="18" charset="0"/>
              <a:ea typeface="Times New Roman" pitchFamily="-105" charset="0"/>
              <a:cs typeface="Times New Roman" pitchFamily="-105" charset="0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609601" y="6408627"/>
            <a:ext cx="109728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itchFamily="34" charset="0"/>
                <a:ea typeface="+mn-ea"/>
                <a:cs typeface="+mn-cs"/>
              </a:rPr>
              <a:t>Confidential - for Medifocus, Inc. use only </a:t>
            </a:r>
          </a:p>
        </p:txBody>
      </p:sp>
    </p:spTree>
  </p:cSld>
  <p:clrMapOvr>
    <a:masterClrMapping/>
  </p:clrMapOvr>
  <p:transition>
    <p:zo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236" y="101077"/>
            <a:ext cx="12192000" cy="1600200"/>
          </a:xfrm>
        </p:spPr>
        <p:txBody>
          <a:bodyPr/>
          <a:lstStyle/>
          <a:p>
            <a: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Catheter-Free Rate: 85% of Patients </a:t>
            </a:r>
            <a:b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</a:br>
            <a: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Did Not Require Catheterization after Prolieve®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66431" y="1689816"/>
            <a:ext cx="11236036" cy="691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18837" y="6142621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graphicFrame>
        <p:nvGraphicFramePr>
          <p:cNvPr id="9" name="內容版面配置區 6">
            <a:extLst>
              <a:ext uri="{FF2B5EF4-FFF2-40B4-BE49-F238E27FC236}">
                <a16:creationId xmlns:a16="http://schemas.microsoft.com/office/drawing/2014/main" xmlns="" id="{57CD9BAF-5920-4FB8-84DC-40D07D2CC5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2124781"/>
              </p:ext>
            </p:extLst>
          </p:nvPr>
        </p:nvGraphicFramePr>
        <p:xfrm>
          <a:off x="3639833" y="1624886"/>
          <a:ext cx="4888425" cy="42497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Rectangle 9"/>
          <p:cNvSpPr/>
          <p:nvPr/>
        </p:nvSpPr>
        <p:spPr>
          <a:xfrm>
            <a:off x="5557916" y="5466339"/>
            <a:ext cx="10567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rgbClr val="0070C0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Palatino Linotype" panose="02040502050505030304" pitchFamily="18" charset="0"/>
                <a:ea typeface="微軟正黑體"/>
                <a:cs typeface="+mj-cs"/>
              </a:rPr>
              <a:t>N=220</a:t>
            </a:r>
            <a:endParaRPr lang="en-US" sz="2400" dirty="0">
              <a:solidFill>
                <a:srgbClr val="0070C0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8107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xmlns="" id="{4950DCB4-C392-4D2F-A9C0-426975EAC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4" y="-276441"/>
            <a:ext cx="12192000" cy="1325563"/>
          </a:xfrm>
        </p:spPr>
        <p:txBody>
          <a:bodyPr/>
          <a:lstStyle/>
          <a:p>
            <a:r>
              <a:rPr lang="en-US" sz="36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Significant Change from Baseline in AUA Symptom Score</a:t>
            </a:r>
            <a:endParaRPr lang="en-HK" sz="36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" name="文字方塊 6">
            <a:extLst>
              <a:ext uri="{FF2B5EF4-FFF2-40B4-BE49-F238E27FC236}">
                <a16:creationId xmlns:a16="http://schemas.microsoft.com/office/drawing/2014/main" xmlns="" id="{0427CD1D-21CD-4229-8F99-591DE2D8B098}"/>
              </a:ext>
            </a:extLst>
          </p:cNvPr>
          <p:cNvSpPr txBox="1"/>
          <p:nvPr/>
        </p:nvSpPr>
        <p:spPr>
          <a:xfrm>
            <a:off x="8080968" y="3683657"/>
            <a:ext cx="223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/>
              <a:t>*</a:t>
            </a:r>
          </a:p>
        </p:txBody>
      </p:sp>
      <p:sp>
        <p:nvSpPr>
          <p:cNvPr id="5" name="文字方塊 7">
            <a:extLst>
              <a:ext uri="{FF2B5EF4-FFF2-40B4-BE49-F238E27FC236}">
                <a16:creationId xmlns:a16="http://schemas.microsoft.com/office/drawing/2014/main" xmlns="" id="{E593D34F-1BCF-4EA2-BF17-3B5059EF1941}"/>
              </a:ext>
            </a:extLst>
          </p:cNvPr>
          <p:cNvSpPr txBox="1"/>
          <p:nvPr/>
        </p:nvSpPr>
        <p:spPr>
          <a:xfrm>
            <a:off x="8704576" y="3814547"/>
            <a:ext cx="223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/>
              <a:t>*</a:t>
            </a:r>
          </a:p>
        </p:txBody>
      </p:sp>
      <p:sp>
        <p:nvSpPr>
          <p:cNvPr id="6" name="文字方塊 8">
            <a:extLst>
              <a:ext uri="{FF2B5EF4-FFF2-40B4-BE49-F238E27FC236}">
                <a16:creationId xmlns:a16="http://schemas.microsoft.com/office/drawing/2014/main" xmlns="" id="{BDDADBEF-BB0E-4DB0-BB91-C420BFC0DF92}"/>
              </a:ext>
            </a:extLst>
          </p:cNvPr>
          <p:cNvSpPr txBox="1"/>
          <p:nvPr/>
        </p:nvSpPr>
        <p:spPr>
          <a:xfrm>
            <a:off x="9286171" y="3868323"/>
            <a:ext cx="223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/>
              <a:t>*</a:t>
            </a:r>
          </a:p>
        </p:txBody>
      </p:sp>
      <p:sp>
        <p:nvSpPr>
          <p:cNvPr id="7" name="文字方塊 9">
            <a:extLst>
              <a:ext uri="{FF2B5EF4-FFF2-40B4-BE49-F238E27FC236}">
                <a16:creationId xmlns:a16="http://schemas.microsoft.com/office/drawing/2014/main" xmlns="" id="{460FA301-52AF-41BD-AF3F-2C9736E8C6D1}"/>
              </a:ext>
            </a:extLst>
          </p:cNvPr>
          <p:cNvSpPr txBox="1"/>
          <p:nvPr/>
        </p:nvSpPr>
        <p:spPr>
          <a:xfrm>
            <a:off x="9896871" y="3868323"/>
            <a:ext cx="223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/>
              <a:t>*</a:t>
            </a:r>
          </a:p>
        </p:txBody>
      </p:sp>
      <p:sp>
        <p:nvSpPr>
          <p:cNvPr id="8" name="文字方塊 10">
            <a:extLst>
              <a:ext uri="{FF2B5EF4-FFF2-40B4-BE49-F238E27FC236}">
                <a16:creationId xmlns:a16="http://schemas.microsoft.com/office/drawing/2014/main" xmlns="" id="{CF1C9403-9CE6-41A4-9FF6-0C25B8923ED3}"/>
              </a:ext>
            </a:extLst>
          </p:cNvPr>
          <p:cNvSpPr txBox="1"/>
          <p:nvPr/>
        </p:nvSpPr>
        <p:spPr>
          <a:xfrm>
            <a:off x="10486132" y="3868323"/>
            <a:ext cx="223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/>
              <a:t>*</a:t>
            </a:r>
          </a:p>
        </p:txBody>
      </p:sp>
      <p:sp>
        <p:nvSpPr>
          <p:cNvPr id="9" name="文字方塊 11">
            <a:extLst>
              <a:ext uri="{FF2B5EF4-FFF2-40B4-BE49-F238E27FC236}">
                <a16:creationId xmlns:a16="http://schemas.microsoft.com/office/drawing/2014/main" xmlns="" id="{6ABC3DB0-5297-4940-88B0-B78C8291D70D}"/>
              </a:ext>
            </a:extLst>
          </p:cNvPr>
          <p:cNvSpPr txBox="1"/>
          <p:nvPr/>
        </p:nvSpPr>
        <p:spPr>
          <a:xfrm>
            <a:off x="11075388" y="3921815"/>
            <a:ext cx="223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/>
              <a:t>*</a:t>
            </a:r>
          </a:p>
        </p:txBody>
      </p:sp>
      <p:graphicFrame>
        <p:nvGraphicFramePr>
          <p:cNvPr id="11" name="圖表 13">
            <a:extLst>
              <a:ext uri="{FF2B5EF4-FFF2-40B4-BE49-F238E27FC236}">
                <a16:creationId xmlns:a16="http://schemas.microsoft.com/office/drawing/2014/main" xmlns="" id="{7E686937-997D-40F7-B5FE-CFB28FF9A0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57597396"/>
              </p:ext>
            </p:extLst>
          </p:nvPr>
        </p:nvGraphicFramePr>
        <p:xfrm>
          <a:off x="632695" y="1081703"/>
          <a:ext cx="5348436" cy="45581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圖表 14">
            <a:extLst>
              <a:ext uri="{FF2B5EF4-FFF2-40B4-BE49-F238E27FC236}">
                <a16:creationId xmlns:a16="http://schemas.microsoft.com/office/drawing/2014/main" xmlns="" id="{13A48FA8-FF5A-4121-82CA-A8CDB141CC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3404630"/>
              </p:ext>
            </p:extLst>
          </p:nvPr>
        </p:nvGraphicFramePr>
        <p:xfrm>
          <a:off x="6249871" y="1192544"/>
          <a:ext cx="5364351" cy="40593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文字方塊 2">
            <a:extLst>
              <a:ext uri="{FF2B5EF4-FFF2-40B4-BE49-F238E27FC236}">
                <a16:creationId xmlns:a16="http://schemas.microsoft.com/office/drawing/2014/main" xmlns="" id="{237C4B06-44AB-4692-8F8C-BF36AF74864D}"/>
              </a:ext>
            </a:extLst>
          </p:cNvPr>
          <p:cNvSpPr txBox="1"/>
          <p:nvPr/>
        </p:nvSpPr>
        <p:spPr>
          <a:xfrm>
            <a:off x="7567330" y="3457232"/>
            <a:ext cx="321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3200" dirty="0"/>
              <a:t>*</a:t>
            </a:r>
          </a:p>
        </p:txBody>
      </p:sp>
      <p:sp>
        <p:nvSpPr>
          <p:cNvPr id="15" name="文字方塊 2">
            <a:extLst>
              <a:ext uri="{FF2B5EF4-FFF2-40B4-BE49-F238E27FC236}">
                <a16:creationId xmlns:a16="http://schemas.microsoft.com/office/drawing/2014/main" xmlns="" id="{237C4B06-44AB-4692-8F8C-BF36AF74864D}"/>
              </a:ext>
            </a:extLst>
          </p:cNvPr>
          <p:cNvSpPr txBox="1"/>
          <p:nvPr/>
        </p:nvSpPr>
        <p:spPr>
          <a:xfrm>
            <a:off x="8232364" y="3180124"/>
            <a:ext cx="321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3200" dirty="0"/>
              <a:t>*</a:t>
            </a:r>
          </a:p>
        </p:txBody>
      </p:sp>
      <p:sp>
        <p:nvSpPr>
          <p:cNvPr id="16" name="文字方塊 2">
            <a:extLst>
              <a:ext uri="{FF2B5EF4-FFF2-40B4-BE49-F238E27FC236}">
                <a16:creationId xmlns:a16="http://schemas.microsoft.com/office/drawing/2014/main" xmlns="" id="{237C4B06-44AB-4692-8F8C-BF36AF74864D}"/>
              </a:ext>
            </a:extLst>
          </p:cNvPr>
          <p:cNvSpPr txBox="1"/>
          <p:nvPr/>
        </p:nvSpPr>
        <p:spPr>
          <a:xfrm>
            <a:off x="8814274" y="3277111"/>
            <a:ext cx="321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3200" dirty="0"/>
              <a:t>*</a:t>
            </a:r>
          </a:p>
        </p:txBody>
      </p:sp>
      <p:sp>
        <p:nvSpPr>
          <p:cNvPr id="17" name="文字方塊 2">
            <a:extLst>
              <a:ext uri="{FF2B5EF4-FFF2-40B4-BE49-F238E27FC236}">
                <a16:creationId xmlns:a16="http://schemas.microsoft.com/office/drawing/2014/main" xmlns="" id="{237C4B06-44AB-4692-8F8C-BF36AF74864D}"/>
              </a:ext>
            </a:extLst>
          </p:cNvPr>
          <p:cNvSpPr txBox="1"/>
          <p:nvPr/>
        </p:nvSpPr>
        <p:spPr>
          <a:xfrm>
            <a:off x="9368470" y="3318664"/>
            <a:ext cx="321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3200" dirty="0"/>
              <a:t>*</a:t>
            </a:r>
          </a:p>
        </p:txBody>
      </p:sp>
      <p:sp>
        <p:nvSpPr>
          <p:cNvPr id="18" name="文字方塊 2">
            <a:extLst>
              <a:ext uri="{FF2B5EF4-FFF2-40B4-BE49-F238E27FC236}">
                <a16:creationId xmlns:a16="http://schemas.microsoft.com/office/drawing/2014/main" xmlns="" id="{237C4B06-44AB-4692-8F8C-BF36AF74864D}"/>
              </a:ext>
            </a:extLst>
          </p:cNvPr>
          <p:cNvSpPr txBox="1"/>
          <p:nvPr/>
        </p:nvSpPr>
        <p:spPr>
          <a:xfrm>
            <a:off x="9964230" y="3332517"/>
            <a:ext cx="321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3200" dirty="0"/>
              <a:t>*</a:t>
            </a:r>
          </a:p>
        </p:txBody>
      </p:sp>
      <p:sp>
        <p:nvSpPr>
          <p:cNvPr id="19" name="文字方塊 2">
            <a:extLst>
              <a:ext uri="{FF2B5EF4-FFF2-40B4-BE49-F238E27FC236}">
                <a16:creationId xmlns:a16="http://schemas.microsoft.com/office/drawing/2014/main" xmlns="" id="{237C4B06-44AB-4692-8F8C-BF36AF74864D}"/>
              </a:ext>
            </a:extLst>
          </p:cNvPr>
          <p:cNvSpPr txBox="1"/>
          <p:nvPr/>
        </p:nvSpPr>
        <p:spPr>
          <a:xfrm>
            <a:off x="10559990" y="3346371"/>
            <a:ext cx="321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3200" dirty="0"/>
              <a:t>*</a:t>
            </a:r>
          </a:p>
        </p:txBody>
      </p:sp>
      <p:sp>
        <p:nvSpPr>
          <p:cNvPr id="20" name="文字方塊 2">
            <a:extLst>
              <a:ext uri="{FF2B5EF4-FFF2-40B4-BE49-F238E27FC236}">
                <a16:creationId xmlns:a16="http://schemas.microsoft.com/office/drawing/2014/main" xmlns="" id="{237C4B06-44AB-4692-8F8C-BF36AF74864D}"/>
              </a:ext>
            </a:extLst>
          </p:cNvPr>
          <p:cNvSpPr txBox="1"/>
          <p:nvPr/>
        </p:nvSpPr>
        <p:spPr>
          <a:xfrm>
            <a:off x="11141894" y="3360215"/>
            <a:ext cx="321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3200" dirty="0"/>
              <a:t>*</a:t>
            </a:r>
          </a:p>
        </p:txBody>
      </p:sp>
      <p:sp>
        <p:nvSpPr>
          <p:cNvPr id="21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5566" y="6146435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22" name="文字方塊 9">
            <a:extLst>
              <a:ext uri="{FF2B5EF4-FFF2-40B4-BE49-F238E27FC236}">
                <a16:creationId xmlns:a16="http://schemas.microsoft.com/office/drawing/2014/main" xmlns="" id="{C6F69267-3169-4305-AA74-1C5AD7253ECF}"/>
              </a:ext>
            </a:extLst>
          </p:cNvPr>
          <p:cNvSpPr txBox="1"/>
          <p:nvPr/>
        </p:nvSpPr>
        <p:spPr>
          <a:xfrm>
            <a:off x="747140" y="5555198"/>
            <a:ext cx="6639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600" dirty="0">
                <a:latin typeface="Palatino Linotype" panose="02040502050505030304" pitchFamily="18" charset="0"/>
              </a:rPr>
              <a:t>* Statistically significant change from Baseline (p&lt;0.001)</a:t>
            </a:r>
          </a:p>
        </p:txBody>
      </p:sp>
    </p:spTree>
    <p:extLst>
      <p:ext uri="{BB962C8B-B14F-4D97-AF65-F5344CB8AC3E}">
        <p14:creationId xmlns:p14="http://schemas.microsoft.com/office/powerpoint/2010/main" val="3223014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xmlns="" id="{A5EEC51C-1215-4DA6-9201-9BEE188AC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8775"/>
            <a:ext cx="10515600" cy="1325563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Significant Change from Baseline in QOL Scores</a:t>
            </a:r>
            <a:endParaRPr lang="en-HK" sz="40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graphicFrame>
        <p:nvGraphicFramePr>
          <p:cNvPr id="4" name="圖表 5">
            <a:extLst>
              <a:ext uri="{FF2B5EF4-FFF2-40B4-BE49-F238E27FC236}">
                <a16:creationId xmlns:a16="http://schemas.microsoft.com/office/drawing/2014/main" xmlns="" id="{1E609E00-4F0F-436B-ADE0-BBEBC5D0F8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1713657"/>
              </p:ext>
            </p:extLst>
          </p:nvPr>
        </p:nvGraphicFramePr>
        <p:xfrm>
          <a:off x="437324" y="1309319"/>
          <a:ext cx="5613621" cy="4031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圖表 6">
            <a:extLst>
              <a:ext uri="{FF2B5EF4-FFF2-40B4-BE49-F238E27FC236}">
                <a16:creationId xmlns:a16="http://schemas.microsoft.com/office/drawing/2014/main" xmlns="" id="{F0B9F116-0D45-4434-B09F-E8AB49DE52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2728054"/>
              </p:ext>
            </p:extLst>
          </p:nvPr>
        </p:nvGraphicFramePr>
        <p:xfrm>
          <a:off x="6287113" y="1339720"/>
          <a:ext cx="5427676" cy="36918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文字方塊 9">
            <a:extLst>
              <a:ext uri="{FF2B5EF4-FFF2-40B4-BE49-F238E27FC236}">
                <a16:creationId xmlns:a16="http://schemas.microsoft.com/office/drawing/2014/main" xmlns="" id="{C6F69267-3169-4305-AA74-1C5AD7253ECF}"/>
              </a:ext>
            </a:extLst>
          </p:cNvPr>
          <p:cNvSpPr txBox="1"/>
          <p:nvPr/>
        </p:nvSpPr>
        <p:spPr>
          <a:xfrm>
            <a:off x="612223" y="5434277"/>
            <a:ext cx="6639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600" dirty="0">
                <a:latin typeface="Palatino Linotype" panose="02040502050505030304" pitchFamily="18" charset="0"/>
              </a:rPr>
              <a:t>* Statistically significant change from Baseline (p&lt;0.05)</a:t>
            </a:r>
          </a:p>
        </p:txBody>
      </p:sp>
      <p:sp>
        <p:nvSpPr>
          <p:cNvPr id="7" name="文字方塊 2">
            <a:extLst>
              <a:ext uri="{FF2B5EF4-FFF2-40B4-BE49-F238E27FC236}">
                <a16:creationId xmlns:a16="http://schemas.microsoft.com/office/drawing/2014/main" xmlns="" id="{237C4B06-44AB-4692-8F8C-BF36AF74864D}"/>
              </a:ext>
            </a:extLst>
          </p:cNvPr>
          <p:cNvSpPr txBox="1"/>
          <p:nvPr/>
        </p:nvSpPr>
        <p:spPr>
          <a:xfrm>
            <a:off x="7682205" y="3461115"/>
            <a:ext cx="321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3200" dirty="0"/>
              <a:t>*</a:t>
            </a: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601" y="6361174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</p:spTree>
    <p:extLst>
      <p:ext uri="{BB962C8B-B14F-4D97-AF65-F5344CB8AC3E}">
        <p14:creationId xmlns:p14="http://schemas.microsoft.com/office/powerpoint/2010/main" val="28348637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xmlns="" id="{F90C72A8-B0B0-46D7-B246-FC2ECA824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891" y="-138394"/>
            <a:ext cx="11360728" cy="1274601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No Change from Baseline in Serum PSA</a:t>
            </a:r>
            <a:endParaRPr lang="en-HK" sz="44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graphicFrame>
        <p:nvGraphicFramePr>
          <p:cNvPr id="4" name="圖表 6">
            <a:extLst>
              <a:ext uri="{FF2B5EF4-FFF2-40B4-BE49-F238E27FC236}">
                <a16:creationId xmlns:a16="http://schemas.microsoft.com/office/drawing/2014/main" xmlns="" id="{7EC9A4FA-7AC8-481E-B755-A735130761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523056"/>
              </p:ext>
            </p:extLst>
          </p:nvPr>
        </p:nvGraphicFramePr>
        <p:xfrm>
          <a:off x="484884" y="1225535"/>
          <a:ext cx="5611119" cy="4074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圖表 7">
            <a:extLst>
              <a:ext uri="{FF2B5EF4-FFF2-40B4-BE49-F238E27FC236}">
                <a16:creationId xmlns:a16="http://schemas.microsoft.com/office/drawing/2014/main" xmlns="" id="{3F4FD3D0-7750-4CFF-AF6A-5ECB835EEF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612760"/>
              </p:ext>
            </p:extLst>
          </p:nvPr>
        </p:nvGraphicFramePr>
        <p:xfrm>
          <a:off x="6164605" y="1331094"/>
          <a:ext cx="5818065" cy="373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文字方塊 8">
            <a:extLst>
              <a:ext uri="{FF2B5EF4-FFF2-40B4-BE49-F238E27FC236}">
                <a16:creationId xmlns:a16="http://schemas.microsoft.com/office/drawing/2014/main" xmlns="" id="{AF91461A-D2C0-460D-BBFF-0425CB140EA5}"/>
              </a:ext>
            </a:extLst>
          </p:cNvPr>
          <p:cNvSpPr txBox="1"/>
          <p:nvPr/>
        </p:nvSpPr>
        <p:spPr>
          <a:xfrm>
            <a:off x="7144289" y="3318307"/>
            <a:ext cx="6522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100" dirty="0"/>
              <a:t>P&lt;0.001</a:t>
            </a:r>
          </a:p>
        </p:txBody>
      </p:sp>
      <p:sp>
        <p:nvSpPr>
          <p:cNvPr id="7" name="文字方塊 9">
            <a:extLst>
              <a:ext uri="{FF2B5EF4-FFF2-40B4-BE49-F238E27FC236}">
                <a16:creationId xmlns:a16="http://schemas.microsoft.com/office/drawing/2014/main" xmlns="" id="{ED58A741-CFE9-48CA-82CF-1924CE63C226}"/>
              </a:ext>
            </a:extLst>
          </p:cNvPr>
          <p:cNvSpPr txBox="1"/>
          <p:nvPr/>
        </p:nvSpPr>
        <p:spPr>
          <a:xfrm>
            <a:off x="7787813" y="3211964"/>
            <a:ext cx="6522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100" dirty="0"/>
              <a:t>P=0.467</a:t>
            </a:r>
          </a:p>
        </p:txBody>
      </p:sp>
      <p:sp>
        <p:nvSpPr>
          <p:cNvPr id="8" name="文字方塊 10">
            <a:extLst>
              <a:ext uri="{FF2B5EF4-FFF2-40B4-BE49-F238E27FC236}">
                <a16:creationId xmlns:a16="http://schemas.microsoft.com/office/drawing/2014/main" xmlns="" id="{ED01FF57-E109-4C58-9D4F-48A006751B29}"/>
              </a:ext>
            </a:extLst>
          </p:cNvPr>
          <p:cNvSpPr txBox="1"/>
          <p:nvPr/>
        </p:nvSpPr>
        <p:spPr>
          <a:xfrm>
            <a:off x="8478777" y="3211964"/>
            <a:ext cx="6522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100" dirty="0"/>
              <a:t>P=0.147</a:t>
            </a:r>
          </a:p>
        </p:txBody>
      </p:sp>
      <p:sp>
        <p:nvSpPr>
          <p:cNvPr id="9" name="文字方塊 11">
            <a:extLst>
              <a:ext uri="{FF2B5EF4-FFF2-40B4-BE49-F238E27FC236}">
                <a16:creationId xmlns:a16="http://schemas.microsoft.com/office/drawing/2014/main" xmlns="" id="{143AB050-F5DF-4EFC-AE59-49FC34D16177}"/>
              </a:ext>
            </a:extLst>
          </p:cNvPr>
          <p:cNvSpPr txBox="1"/>
          <p:nvPr/>
        </p:nvSpPr>
        <p:spPr>
          <a:xfrm>
            <a:off x="9129709" y="3211964"/>
            <a:ext cx="6522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100" dirty="0"/>
              <a:t>P=0.238</a:t>
            </a:r>
          </a:p>
        </p:txBody>
      </p:sp>
      <p:sp>
        <p:nvSpPr>
          <p:cNvPr id="10" name="文字方塊 12">
            <a:extLst>
              <a:ext uri="{FF2B5EF4-FFF2-40B4-BE49-F238E27FC236}">
                <a16:creationId xmlns:a16="http://schemas.microsoft.com/office/drawing/2014/main" xmlns="" id="{B7EE7F49-B00A-402D-AC33-E3681F785B63}"/>
              </a:ext>
            </a:extLst>
          </p:cNvPr>
          <p:cNvSpPr txBox="1"/>
          <p:nvPr/>
        </p:nvSpPr>
        <p:spPr>
          <a:xfrm>
            <a:off x="9780637" y="3262548"/>
            <a:ext cx="6522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100" dirty="0"/>
              <a:t>P=0.200</a:t>
            </a:r>
          </a:p>
        </p:txBody>
      </p:sp>
      <p:sp>
        <p:nvSpPr>
          <p:cNvPr id="11" name="文字方塊 13">
            <a:extLst>
              <a:ext uri="{FF2B5EF4-FFF2-40B4-BE49-F238E27FC236}">
                <a16:creationId xmlns:a16="http://schemas.microsoft.com/office/drawing/2014/main" xmlns="" id="{648155C3-53A4-4DD7-A5E6-BEE5C136190B}"/>
              </a:ext>
            </a:extLst>
          </p:cNvPr>
          <p:cNvSpPr txBox="1"/>
          <p:nvPr/>
        </p:nvSpPr>
        <p:spPr>
          <a:xfrm>
            <a:off x="10471605" y="3187502"/>
            <a:ext cx="6522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100" dirty="0"/>
              <a:t>P=0.468</a:t>
            </a:r>
          </a:p>
        </p:txBody>
      </p:sp>
      <p:sp>
        <p:nvSpPr>
          <p:cNvPr id="12" name="文字方塊 14">
            <a:extLst>
              <a:ext uri="{FF2B5EF4-FFF2-40B4-BE49-F238E27FC236}">
                <a16:creationId xmlns:a16="http://schemas.microsoft.com/office/drawing/2014/main" xmlns="" id="{7D88F4C0-F9F3-4D28-95FE-FDDA5B14B7AA}"/>
              </a:ext>
            </a:extLst>
          </p:cNvPr>
          <p:cNvSpPr txBox="1"/>
          <p:nvPr/>
        </p:nvSpPr>
        <p:spPr>
          <a:xfrm>
            <a:off x="11162573" y="3187502"/>
            <a:ext cx="6522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100" dirty="0"/>
              <a:t>P=0.705</a:t>
            </a:r>
          </a:p>
        </p:txBody>
      </p:sp>
      <p:sp>
        <p:nvSpPr>
          <p:cNvPr id="15" name="文字方塊 10">
            <a:extLst>
              <a:ext uri="{FF2B5EF4-FFF2-40B4-BE49-F238E27FC236}">
                <a16:creationId xmlns:a16="http://schemas.microsoft.com/office/drawing/2014/main" xmlns="" id="{CB921723-9825-417D-A991-2D7C144AFDD9}"/>
              </a:ext>
            </a:extLst>
          </p:cNvPr>
          <p:cNvSpPr txBox="1"/>
          <p:nvPr/>
        </p:nvSpPr>
        <p:spPr>
          <a:xfrm>
            <a:off x="670235" y="5306469"/>
            <a:ext cx="6763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600" dirty="0"/>
              <a:t>* No Statistically significant changes from Baseline (p&gt;0.05)</a:t>
            </a:r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601" y="6116128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</p:spTree>
    <p:extLst>
      <p:ext uri="{BB962C8B-B14F-4D97-AF65-F5344CB8AC3E}">
        <p14:creationId xmlns:p14="http://schemas.microsoft.com/office/powerpoint/2010/main" val="22454596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xmlns="" id="{F90C72A8-B0B0-46D7-B246-FC2ECA824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1" y="-190229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Significant Change in Peak Flow Rate (Qmax)</a:t>
            </a:r>
            <a:endParaRPr lang="en-HK" sz="44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graphicFrame>
        <p:nvGraphicFramePr>
          <p:cNvPr id="4" name="圖表 18">
            <a:extLst>
              <a:ext uri="{FF2B5EF4-FFF2-40B4-BE49-F238E27FC236}">
                <a16:creationId xmlns:a16="http://schemas.microsoft.com/office/drawing/2014/main" xmlns="" id="{601F944C-09B1-4BF5-837F-B19B0E9277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0966841"/>
              </p:ext>
            </p:extLst>
          </p:nvPr>
        </p:nvGraphicFramePr>
        <p:xfrm>
          <a:off x="614619" y="1577127"/>
          <a:ext cx="5222209" cy="3972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圖表 19">
            <a:extLst>
              <a:ext uri="{FF2B5EF4-FFF2-40B4-BE49-F238E27FC236}">
                <a16:creationId xmlns:a16="http://schemas.microsoft.com/office/drawing/2014/main" xmlns="" id="{769A7D5A-B44C-4A29-8CF6-1F0193C95F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8531591"/>
              </p:ext>
            </p:extLst>
          </p:nvPr>
        </p:nvGraphicFramePr>
        <p:xfrm>
          <a:off x="6136983" y="985602"/>
          <a:ext cx="5635451" cy="4933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601" y="6129302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7" name="文字方塊 9">
            <a:extLst>
              <a:ext uri="{FF2B5EF4-FFF2-40B4-BE49-F238E27FC236}">
                <a16:creationId xmlns:a16="http://schemas.microsoft.com/office/drawing/2014/main" xmlns="" id="{C6F69267-3169-4305-AA74-1C5AD7253ECF}"/>
              </a:ext>
            </a:extLst>
          </p:cNvPr>
          <p:cNvSpPr txBox="1"/>
          <p:nvPr/>
        </p:nvSpPr>
        <p:spPr>
          <a:xfrm>
            <a:off x="802655" y="5508544"/>
            <a:ext cx="6639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600" dirty="0"/>
              <a:t>* Statistically significant change from Baseline (p&lt;0.05) </a:t>
            </a:r>
          </a:p>
        </p:txBody>
      </p:sp>
    </p:spTree>
    <p:extLst>
      <p:ext uri="{BB962C8B-B14F-4D97-AF65-F5344CB8AC3E}">
        <p14:creationId xmlns:p14="http://schemas.microsoft.com/office/powerpoint/2010/main" val="38975013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xmlns="" id="{F90C72A8-B0B0-46D7-B246-FC2ECA824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491" y="-27707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Significant Change in Peak Flow Rate (Qmax)</a:t>
            </a:r>
            <a:endParaRPr lang="en-HK" sz="44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graphicFrame>
        <p:nvGraphicFramePr>
          <p:cNvPr id="4" name="圖表 18">
            <a:extLst>
              <a:ext uri="{FF2B5EF4-FFF2-40B4-BE49-F238E27FC236}">
                <a16:creationId xmlns:a16="http://schemas.microsoft.com/office/drawing/2014/main" xmlns="" id="{601F944C-09B1-4BF5-837F-B19B0E9277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8206598"/>
              </p:ext>
            </p:extLst>
          </p:nvPr>
        </p:nvGraphicFramePr>
        <p:xfrm>
          <a:off x="614619" y="1788636"/>
          <a:ext cx="5222209" cy="3972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圖表 19">
            <a:extLst>
              <a:ext uri="{FF2B5EF4-FFF2-40B4-BE49-F238E27FC236}">
                <a16:creationId xmlns:a16="http://schemas.microsoft.com/office/drawing/2014/main" xmlns="" id="{769A7D5A-B44C-4A29-8CF6-1F0193C95F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8337110"/>
              </p:ext>
            </p:extLst>
          </p:nvPr>
        </p:nvGraphicFramePr>
        <p:xfrm>
          <a:off x="6169640" y="1105879"/>
          <a:ext cx="5635451" cy="4933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601" y="6199363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7" name="文字方塊 9">
            <a:extLst>
              <a:ext uri="{FF2B5EF4-FFF2-40B4-BE49-F238E27FC236}">
                <a16:creationId xmlns:a16="http://schemas.microsoft.com/office/drawing/2014/main" xmlns="" id="{C6F69267-3169-4305-AA74-1C5AD7253ECF}"/>
              </a:ext>
            </a:extLst>
          </p:cNvPr>
          <p:cNvSpPr txBox="1"/>
          <p:nvPr/>
        </p:nvSpPr>
        <p:spPr>
          <a:xfrm>
            <a:off x="774947" y="5671628"/>
            <a:ext cx="66391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sz="1600" dirty="0">
                <a:latin typeface="Palatino Linotype" panose="02040502050505030304" pitchFamily="18" charset="0"/>
              </a:rPr>
              <a:t>* Statistically significant change from Baseline (p&lt;0.05)</a:t>
            </a:r>
          </a:p>
        </p:txBody>
      </p:sp>
    </p:spTree>
    <p:extLst>
      <p:ext uri="{BB962C8B-B14F-4D97-AF65-F5344CB8AC3E}">
        <p14:creationId xmlns:p14="http://schemas.microsoft.com/office/powerpoint/2010/main" val="2877394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904" y="-298168"/>
            <a:ext cx="11457709" cy="1600200"/>
          </a:xfrm>
        </p:spPr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4800" b="1" dirty="0" err="1">
                <a:solidFill>
                  <a:srgbClr val="0070C0"/>
                </a:solidFill>
                <a:latin typeface="Calibri" panose="020F0502020204030204" pitchFamily="34" charset="0"/>
              </a:rPr>
              <a:t>Prolieve</a:t>
            </a:r>
            <a:r>
              <a:rPr lang="en-US" sz="4800" b="1" baseline="30000" dirty="0">
                <a:solidFill>
                  <a:srgbClr val="0070C0"/>
                </a:solidFill>
                <a:latin typeface="Calibri" panose="020F0502020204030204" pitchFamily="34" charset="0"/>
              </a:rPr>
              <a:t>®</a:t>
            </a:r>
            <a:r>
              <a:rPr lang="en-US" sz="4800" b="1" dirty="0">
                <a:solidFill>
                  <a:srgbClr val="0070C0"/>
                </a:solidFill>
                <a:latin typeface="Calibri" panose="020F0502020204030204" pitchFamily="34" charset="0"/>
              </a:rPr>
              <a:t> </a:t>
            </a:r>
            <a:r>
              <a:rPr lang="en-US" sz="4800" b="1" dirty="0" err="1">
                <a:solidFill>
                  <a:srgbClr val="0070C0"/>
                </a:solidFill>
                <a:latin typeface="Calibri" panose="020F0502020204030204" pitchFamily="34" charset="0"/>
              </a:rPr>
              <a:t>Thermodilatation</a:t>
            </a:r>
            <a:r>
              <a:rPr lang="en-US" sz="4800" b="1" baseline="30000" dirty="0">
                <a:solidFill>
                  <a:srgbClr val="0070C0"/>
                </a:solidFill>
                <a:latin typeface="Calibri" panose="020F0502020204030204" pitchFamily="34" charset="0"/>
              </a:rPr>
              <a:t>™</a:t>
            </a:r>
            <a:endParaRPr lang="en-US" sz="4800" b="1" dirty="0">
              <a:solidFill>
                <a:srgbClr val="0070C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9533" y="6363122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09608" y="1269374"/>
            <a:ext cx="1097279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xmlns="" id="{728FF7EB-A0C8-4A4C-89C6-12F0C365C46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257300" y="1484554"/>
            <a:ext cx="10361676" cy="4821108"/>
          </a:xfrm>
        </p:spPr>
        <p:txBody>
          <a:bodyPr/>
          <a:lstStyle/>
          <a:p>
            <a:pPr>
              <a:lnSpc>
                <a:spcPct val="80000"/>
              </a:lnSpc>
              <a:spcBef>
                <a:spcPct val="35000"/>
              </a:spcBef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Fast, Local Anesthetic Procedure</a:t>
            </a:r>
          </a:p>
          <a:p>
            <a:pPr>
              <a:lnSpc>
                <a:spcPct val="80000"/>
              </a:lnSpc>
              <a:spcBef>
                <a:spcPct val="35000"/>
              </a:spcBef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Over 100,000 Cases Performed in the U.S.</a:t>
            </a:r>
          </a:p>
          <a:p>
            <a:pPr>
              <a:lnSpc>
                <a:spcPct val="80000"/>
              </a:lnSpc>
              <a:spcBef>
                <a:spcPct val="35000"/>
              </a:spcBef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94% Post Treatment Catheter-Free Rate</a:t>
            </a:r>
          </a:p>
          <a:p>
            <a:pPr>
              <a:lnSpc>
                <a:spcPct val="80000"/>
              </a:lnSpc>
              <a:spcBef>
                <a:spcPct val="35000"/>
              </a:spcBef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Minimal Sexual Side Effects: </a:t>
            </a:r>
          </a:p>
          <a:p>
            <a:pPr lvl="1">
              <a:lnSpc>
                <a:spcPct val="80000"/>
              </a:lnSpc>
              <a:spcBef>
                <a:spcPct val="35000"/>
              </a:spcBef>
              <a:buNone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- 1% Erectile Dysfunction &amp; Retrograde Ejaculation </a:t>
            </a:r>
          </a:p>
          <a:p>
            <a:pPr lvl="1">
              <a:lnSpc>
                <a:spcPct val="80000"/>
              </a:lnSpc>
              <a:spcBef>
                <a:spcPct val="35000"/>
              </a:spcBef>
              <a:buNone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   in </a:t>
            </a:r>
            <a:r>
              <a:rPr lang="en-US" sz="2600" dirty="0" err="1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Prolieve</a:t>
            </a: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® Pivotal Trial (2004)</a:t>
            </a:r>
          </a:p>
          <a:p>
            <a:pPr>
              <a:lnSpc>
                <a:spcPct val="80000"/>
              </a:lnSpc>
              <a:spcBef>
                <a:spcPct val="35000"/>
              </a:spcBef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More Effective than Finasteride in Pivotal Trial (2004)</a:t>
            </a:r>
          </a:p>
          <a:p>
            <a:pPr>
              <a:lnSpc>
                <a:spcPct val="80000"/>
              </a:lnSpc>
              <a:spcBef>
                <a:spcPct val="35000"/>
              </a:spcBef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Less Discomfort &amp; Fewer Post Treatment Catheterization</a:t>
            </a:r>
          </a:p>
          <a:p>
            <a:pPr marL="0" indent="0">
              <a:lnSpc>
                <a:spcPct val="80000"/>
              </a:lnSpc>
              <a:spcBef>
                <a:spcPct val="35000"/>
              </a:spcBef>
              <a:buNone/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    than </a:t>
            </a:r>
            <a:r>
              <a:rPr lang="en-US" sz="2600" dirty="0" err="1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Urologix</a:t>
            </a: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Targis</a:t>
            </a: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 (2007 &amp; 2010)</a:t>
            </a:r>
          </a:p>
          <a:p>
            <a:pPr>
              <a:lnSpc>
                <a:spcPct val="80000"/>
              </a:lnSpc>
              <a:spcBef>
                <a:spcPct val="35000"/>
              </a:spcBef>
            </a:pPr>
            <a:r>
              <a:rPr lang="en-US" sz="2600" dirty="0">
                <a:solidFill>
                  <a:schemeClr val="tx1"/>
                </a:solidFill>
                <a:latin typeface="Calibri" panose="020F0502020204030204" pitchFamily="34" charset="0"/>
                <a:ea typeface="Times New Roman" pitchFamily="-105" charset="0"/>
                <a:cs typeface="Times New Roman" pitchFamily="-105" charset="0"/>
              </a:rPr>
              <a:t>Over US$100 Million invested in R&amp;D, etc.</a:t>
            </a:r>
          </a:p>
          <a:p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300533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xmlns="" id="{E37CAAE2-108E-4AB3-B20F-6B55A657A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380" y="-277091"/>
            <a:ext cx="10515600" cy="1431781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Conclusion </a:t>
            </a:r>
            <a:endParaRPr lang="en-HK" sz="48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2581" y="1242955"/>
            <a:ext cx="11068335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400" b="1" dirty="0"/>
              <a:t> Fast, Local Anesthetic Procedure</a:t>
            </a:r>
          </a:p>
          <a:p>
            <a:endParaRPr lang="en-US" sz="2400" b="1" dirty="0"/>
          </a:p>
          <a:p>
            <a:pPr lvl="0">
              <a:buFont typeface="Wingdings" pitchFamily="2" charset="2"/>
              <a:buChar char="v"/>
            </a:pPr>
            <a:r>
              <a:rPr lang="en-US" sz="2400" b="1" dirty="0"/>
              <a:t> Over 100,000 Cases Performed in the U.S.</a:t>
            </a:r>
          </a:p>
          <a:p>
            <a:pPr lvl="0"/>
            <a:endParaRPr lang="en-US" sz="2400" b="1" dirty="0"/>
          </a:p>
          <a:p>
            <a:pPr lvl="0">
              <a:buFont typeface="Wingdings" pitchFamily="2" charset="2"/>
              <a:buChar char="v"/>
            </a:pPr>
            <a:r>
              <a:rPr lang="en-US" sz="2400" b="1" dirty="0"/>
              <a:t> 85% Post-Treatment Catheter-Free Rate (</a:t>
            </a:r>
            <a:r>
              <a:rPr lang="en-US" sz="2400" b="1" i="1" dirty="0"/>
              <a:t>94% in Another Prolieve</a:t>
            </a:r>
            <a:r>
              <a:rPr lang="en-US" sz="2400" b="1" i="1" baseline="30000" dirty="0"/>
              <a:t>®</a:t>
            </a:r>
            <a:r>
              <a:rPr lang="en-US" sz="2400" b="1" i="1" dirty="0"/>
              <a:t> Trial)</a:t>
            </a:r>
          </a:p>
          <a:p>
            <a:pPr lvl="0"/>
            <a:endParaRPr lang="en-US" sz="2400" b="1" dirty="0"/>
          </a:p>
          <a:p>
            <a:pPr lvl="0">
              <a:buFont typeface="Wingdings" pitchFamily="2" charset="2"/>
              <a:buChar char="v"/>
            </a:pPr>
            <a:r>
              <a:rPr lang="en-US" sz="2400" b="1" dirty="0"/>
              <a:t> Minimal Sexual Side Effects 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b="1" dirty="0"/>
              <a:t>Erectile Dysfunction: 2.0 per 100 person-years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b="1" dirty="0"/>
              <a:t>Retrograde Ejaculation: 1.8 per 100 person-year</a:t>
            </a:r>
            <a:r>
              <a:rPr lang="en-US" sz="2400" b="1" i="1" dirty="0"/>
              <a:t>s</a:t>
            </a:r>
            <a:endParaRPr lang="en-US" sz="2400" b="1" dirty="0"/>
          </a:p>
          <a:p>
            <a:pPr lvl="1"/>
            <a:r>
              <a:rPr lang="en-US" sz="2400" b="1" i="1" dirty="0"/>
              <a:t>   (1% ED &amp; RE in Prolieve</a:t>
            </a:r>
            <a:r>
              <a:rPr lang="en-US" sz="2400" b="1" i="1" baseline="30000" dirty="0"/>
              <a:t>®</a:t>
            </a:r>
            <a:r>
              <a:rPr lang="en-US" sz="2400" b="1" i="1" dirty="0"/>
              <a:t> Pivotal Trial)</a:t>
            </a:r>
          </a:p>
          <a:p>
            <a:pPr lvl="1"/>
            <a:endParaRPr lang="en-US" sz="2400" b="1" dirty="0"/>
          </a:p>
          <a:p>
            <a:pPr lvl="0">
              <a:buFont typeface="Wingdings" pitchFamily="2" charset="2"/>
              <a:buChar char="v"/>
            </a:pPr>
            <a:r>
              <a:rPr lang="en-US" sz="2400" b="1" dirty="0"/>
              <a:t> Improvement of Mean AUA Symptom Score 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b="1" dirty="0"/>
              <a:t>Baseline = 20.12  </a:t>
            </a:r>
            <a:r>
              <a:rPr lang="en-US" sz="2400" b="1" i="1" dirty="0"/>
              <a:t>vs.</a:t>
            </a:r>
            <a:r>
              <a:rPr lang="en-US" sz="2400" b="1" dirty="0"/>
              <a:t>  Year 5 = 12.86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601" y="6281051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</p:spTree>
    <p:extLst>
      <p:ext uri="{BB962C8B-B14F-4D97-AF65-F5344CB8AC3E}">
        <p14:creationId xmlns:p14="http://schemas.microsoft.com/office/powerpoint/2010/main" val="9026112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137247" y="1459607"/>
            <a:ext cx="1081336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400" b="1" dirty="0">
                <a:solidFill>
                  <a:prstClr val="black"/>
                </a:solidFill>
              </a:rPr>
              <a:t> Improvement of Peak Flow Rate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b="1" dirty="0">
                <a:solidFill>
                  <a:prstClr val="black"/>
                </a:solidFill>
              </a:rPr>
              <a:t>Baseline = 8.55 mL/sec   </a:t>
            </a:r>
            <a:r>
              <a:rPr lang="en-US" sz="2400" b="1" i="1" dirty="0">
                <a:solidFill>
                  <a:prstClr val="black"/>
                </a:solidFill>
              </a:rPr>
              <a:t>vs.</a:t>
            </a:r>
            <a:r>
              <a:rPr lang="en-US" sz="2400" b="1" dirty="0">
                <a:solidFill>
                  <a:prstClr val="black"/>
                </a:solidFill>
              </a:rPr>
              <a:t>  Year 5 = 13.04 mL/sec</a:t>
            </a:r>
          </a:p>
          <a:p>
            <a:pPr lvl="1">
              <a:buFont typeface="Wingdings" pitchFamily="2" charset="2"/>
              <a:buChar char="Ø"/>
            </a:pPr>
            <a:endParaRPr lang="en-US" sz="2400" b="1" dirty="0">
              <a:solidFill>
                <a:prstClr val="black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US" sz="2400" b="1" dirty="0">
                <a:solidFill>
                  <a:prstClr val="black"/>
                </a:solidFill>
              </a:rPr>
              <a:t> Improvement of Quality of Life Score by 25%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b="1" dirty="0">
                <a:solidFill>
                  <a:prstClr val="black"/>
                </a:solidFill>
              </a:rPr>
              <a:t>Baseline = 22    </a:t>
            </a:r>
            <a:r>
              <a:rPr lang="en-US" sz="2400" b="1" i="1" dirty="0">
                <a:solidFill>
                  <a:prstClr val="black"/>
                </a:solidFill>
              </a:rPr>
              <a:t>vs.</a:t>
            </a:r>
            <a:r>
              <a:rPr lang="en-US" sz="2400" b="1" dirty="0">
                <a:solidFill>
                  <a:prstClr val="black"/>
                </a:solidFill>
              </a:rPr>
              <a:t>   Year 5 = 16.5</a:t>
            </a:r>
          </a:p>
          <a:p>
            <a:pPr lvl="1">
              <a:buFont typeface="Wingdings" pitchFamily="2" charset="2"/>
              <a:buChar char="Ø"/>
            </a:pPr>
            <a:endParaRPr lang="en-US" sz="2400" b="1" dirty="0">
              <a:solidFill>
                <a:prstClr val="black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US" sz="2400" b="1" dirty="0">
                <a:solidFill>
                  <a:prstClr val="black"/>
                </a:solidFill>
              </a:rPr>
              <a:t> Stabilization of Serum PSA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b="1" dirty="0">
                <a:solidFill>
                  <a:prstClr val="black"/>
                </a:solidFill>
              </a:rPr>
              <a:t>Baseline = 2.23 ng/</a:t>
            </a:r>
            <a:r>
              <a:rPr lang="en-US" sz="2400" b="1" dirty="0" err="1">
                <a:solidFill>
                  <a:prstClr val="black"/>
                </a:solidFill>
              </a:rPr>
              <a:t>dL</a:t>
            </a:r>
            <a:r>
              <a:rPr lang="en-US" sz="2400" b="1" dirty="0">
                <a:solidFill>
                  <a:prstClr val="black"/>
                </a:solidFill>
              </a:rPr>
              <a:t>    </a:t>
            </a:r>
            <a:r>
              <a:rPr lang="en-US" sz="2400" b="1" i="1" dirty="0">
                <a:solidFill>
                  <a:prstClr val="black"/>
                </a:solidFill>
              </a:rPr>
              <a:t>vs.</a:t>
            </a:r>
            <a:r>
              <a:rPr lang="en-US" sz="2400" b="1" dirty="0">
                <a:solidFill>
                  <a:prstClr val="black"/>
                </a:solidFill>
              </a:rPr>
              <a:t>    Year 5 = 2.44 ng/dL</a:t>
            </a:r>
          </a:p>
          <a:p>
            <a:pPr lvl="1">
              <a:buFont typeface="Wingdings" pitchFamily="2" charset="2"/>
              <a:buChar char="Ø"/>
            </a:pPr>
            <a:endParaRPr lang="en-US" sz="2400" b="1" dirty="0">
              <a:solidFill>
                <a:prstClr val="black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US" sz="2400" b="1" dirty="0">
                <a:solidFill>
                  <a:prstClr val="black"/>
                </a:solidFill>
              </a:rPr>
              <a:t> Stabilization of BPH Symptoms</a:t>
            </a:r>
          </a:p>
          <a:p>
            <a:pPr lvl="1">
              <a:buFont typeface="Wingdings" pitchFamily="2" charset="2"/>
              <a:buChar char="Ø"/>
            </a:pPr>
            <a:r>
              <a:rPr lang="en-US" sz="2400" b="1" dirty="0">
                <a:solidFill>
                  <a:prstClr val="black"/>
                </a:solidFill>
              </a:rPr>
              <a:t>78% reported No Progression at Year 5</a:t>
            </a: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xmlns="" id="{E37CAAE2-108E-4AB3-B20F-6B55A657A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143" y="-104996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Conclusion (Cont’d)</a:t>
            </a:r>
            <a:endParaRPr lang="en-HK" sz="48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893" y="6166135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</p:spTree>
    <p:extLst>
      <p:ext uri="{BB962C8B-B14F-4D97-AF65-F5344CB8AC3E}">
        <p14:creationId xmlns:p14="http://schemas.microsoft.com/office/powerpoint/2010/main" val="1831013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xmlns="" id="{E37CAAE2-108E-4AB3-B20F-6B55A657A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30" y="-121023"/>
            <a:ext cx="11388436" cy="1325563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Take Home Messages</a:t>
            </a:r>
            <a:endParaRPr lang="en-HK" sz="48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5656" y="1335274"/>
            <a:ext cx="12192000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b="1" dirty="0"/>
              <a:t>If Left Untreated, many men with Symptomatic BPH will risk</a:t>
            </a:r>
          </a:p>
          <a:p>
            <a:pPr lvl="1"/>
            <a:r>
              <a:rPr lang="en-US" sz="2400" b="1" dirty="0"/>
              <a:t>     - Progression of LUTS;  - Diminished Qmax &amp; QOL</a:t>
            </a:r>
          </a:p>
          <a:p>
            <a:pPr lvl="1"/>
            <a:r>
              <a:rPr lang="en-US" sz="2400" b="1" dirty="0"/>
              <a:t>     - Rise in PSA;  - Increase in Prostate Volume </a:t>
            </a:r>
          </a:p>
          <a:p>
            <a:pPr lvl="1">
              <a:buFont typeface="Wingdings" pitchFamily="2" charset="2"/>
              <a:buChar char="v"/>
            </a:pPr>
            <a:endParaRPr lang="en-US" sz="2400" b="1" dirty="0"/>
          </a:p>
          <a:p>
            <a:pPr>
              <a:buFont typeface="Wingdings" pitchFamily="2" charset="2"/>
              <a:buChar char="v"/>
            </a:pPr>
            <a:r>
              <a:rPr lang="en-US" sz="2400" b="1" dirty="0"/>
              <a:t> The Side Effects of Surgery or Drug Therapy can be Significant</a:t>
            </a:r>
          </a:p>
          <a:p>
            <a:pPr>
              <a:buFont typeface="Wingdings" pitchFamily="2" charset="2"/>
              <a:buChar char="v"/>
            </a:pPr>
            <a:endParaRPr lang="en-US" sz="2400" b="1" dirty="0"/>
          </a:p>
          <a:p>
            <a:pPr>
              <a:buFont typeface="Wingdings" pitchFamily="2" charset="2"/>
              <a:buChar char="v"/>
            </a:pPr>
            <a:r>
              <a:rPr lang="en-US" sz="2400" b="1" dirty="0"/>
              <a:t> In this Longitudinal Study, Prolieve</a:t>
            </a:r>
            <a:r>
              <a:rPr lang="en-US" sz="2400" b="1" baseline="30000" dirty="0"/>
              <a:t>®</a:t>
            </a:r>
            <a:r>
              <a:rPr lang="en-US" sz="2400" b="1" dirty="0"/>
              <a:t> ThermoDilatation™ is shown to</a:t>
            </a:r>
          </a:p>
          <a:p>
            <a:r>
              <a:rPr lang="en-US" sz="2400" b="1" dirty="0"/>
              <a:t>    Lower these Risks &amp; Change the Natural History of BPH Progression</a:t>
            </a:r>
          </a:p>
          <a:p>
            <a:endParaRPr lang="en-US" sz="2800" b="1" dirty="0">
              <a:solidFill>
                <a:srgbClr val="0070C0"/>
              </a:solidFill>
              <a:ea typeface="+mj-ea"/>
              <a:cs typeface="+mj-cs"/>
            </a:endParaRPr>
          </a:p>
          <a:p>
            <a:r>
              <a:rPr lang="en-US" sz="2800" b="1" dirty="0" err="1">
                <a:solidFill>
                  <a:srgbClr val="0070C0"/>
                </a:solidFill>
                <a:ea typeface="+mj-ea"/>
                <a:cs typeface="+mj-cs"/>
              </a:rPr>
              <a:t>Prolieve</a:t>
            </a:r>
            <a:r>
              <a:rPr lang="en-US" sz="2800" b="1" baseline="30000" dirty="0">
                <a:solidFill>
                  <a:srgbClr val="0070C0"/>
                </a:solidFill>
                <a:ea typeface="+mj-ea"/>
                <a:cs typeface="+mj-cs"/>
              </a:rPr>
              <a:t>®</a:t>
            </a:r>
            <a:r>
              <a:rPr lang="en-US" sz="2800" b="1" dirty="0">
                <a:solidFill>
                  <a:srgbClr val="0070C0"/>
                </a:solidFill>
                <a:ea typeface="+mj-ea"/>
                <a:cs typeface="+mj-cs"/>
              </a:rPr>
              <a:t> is a </a:t>
            </a:r>
            <a:r>
              <a:rPr lang="en-US" sz="2800" b="1" u="sng" dirty="0">
                <a:solidFill>
                  <a:srgbClr val="0070C0"/>
                </a:solidFill>
                <a:ea typeface="+mj-ea"/>
                <a:cs typeface="+mj-cs"/>
              </a:rPr>
              <a:t>Proven</a:t>
            </a:r>
            <a:r>
              <a:rPr lang="en-US" sz="2800" b="1" dirty="0">
                <a:solidFill>
                  <a:srgbClr val="0070C0"/>
                </a:solidFill>
                <a:ea typeface="+mj-ea"/>
                <a:cs typeface="+mj-cs"/>
              </a:rPr>
              <a:t> Safe &amp; Effective Treatment Option </a:t>
            </a:r>
          </a:p>
          <a:p>
            <a:r>
              <a:rPr lang="en-US" sz="2800" b="1" dirty="0">
                <a:solidFill>
                  <a:srgbClr val="0070C0"/>
                </a:solidFill>
                <a:ea typeface="+mj-ea"/>
                <a:cs typeface="+mj-cs"/>
              </a:rPr>
              <a:t>For Symptomatic BPH patients .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601" y="6155933"/>
            <a:ext cx="10972800" cy="361644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</p:spTree>
    <p:extLst>
      <p:ext uri="{BB962C8B-B14F-4D97-AF65-F5344CB8AC3E}">
        <p14:creationId xmlns:p14="http://schemas.microsoft.com/office/powerpoint/2010/main" val="2104106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0"/>
          <p:cNvSpPr>
            <a:spLocks noChangeArrowheads="1"/>
          </p:cNvSpPr>
          <p:nvPr/>
        </p:nvSpPr>
        <p:spPr bwMode="auto">
          <a:xfrm>
            <a:off x="10566037" y="5562600"/>
            <a:ext cx="177031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0" hangingPunct="0"/>
            <a:endParaRPr lang="en-CA" sz="2400" dirty="0">
              <a:ea typeface="ヒラギノ角ゴ Pro W3" pitchFamily="-84" charset="-128"/>
            </a:endParaRPr>
          </a:p>
        </p:txBody>
      </p:sp>
      <p:sp>
        <p:nvSpPr>
          <p:cNvPr id="7171" name="Rectangle 21"/>
          <p:cNvSpPr>
            <a:spLocks noChangeArrowheads="1"/>
          </p:cNvSpPr>
          <p:nvPr/>
        </p:nvSpPr>
        <p:spPr bwMode="auto">
          <a:xfrm>
            <a:off x="4572025" y="2571751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 dirty="0">
              <a:solidFill>
                <a:srgbClr val="008000"/>
              </a:solidFill>
              <a:ea typeface="ヒラギノ角ゴ Pro W3" pitchFamily="-84" charset="-128"/>
            </a:endParaRPr>
          </a:p>
        </p:txBody>
      </p:sp>
      <p:sp>
        <p:nvSpPr>
          <p:cNvPr id="7172" name="Rectangle 22"/>
          <p:cNvSpPr>
            <a:spLocks noChangeArrowheads="1"/>
          </p:cNvSpPr>
          <p:nvPr/>
        </p:nvSpPr>
        <p:spPr bwMode="auto">
          <a:xfrm>
            <a:off x="11712889" y="1847851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 dirty="0">
              <a:solidFill>
                <a:srgbClr val="008000"/>
              </a:solidFill>
              <a:ea typeface="ヒラギノ角ゴ Pro W3" pitchFamily="-84" charset="-128"/>
            </a:endParaRPr>
          </a:p>
        </p:txBody>
      </p:sp>
      <p:sp>
        <p:nvSpPr>
          <p:cNvPr id="3078" name="Text Box 29"/>
          <p:cNvSpPr txBox="1">
            <a:spLocks noChangeArrowheads="1"/>
          </p:cNvSpPr>
          <p:nvPr/>
        </p:nvSpPr>
        <p:spPr bwMode="auto">
          <a:xfrm>
            <a:off x="414712" y="841847"/>
            <a:ext cx="9721755" cy="200054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en-US" sz="2400" b="1" i="1" dirty="0">
              <a:solidFill>
                <a:srgbClr val="00642D"/>
              </a:solidFill>
              <a:latin typeface="Times New Roman" pitchFamily="18" charset="0"/>
              <a:ea typeface="ヒラギノ角ゴ Pro W3" pitchFamily="-84" charset="-128"/>
              <a:cs typeface="Times New Roman" pitchFamily="18" charset="0"/>
            </a:endParaRPr>
          </a:p>
          <a:p>
            <a:pPr>
              <a:defRPr/>
            </a:pPr>
            <a:endParaRPr lang="en-US" sz="2000" b="1" dirty="0">
              <a:solidFill>
                <a:srgbClr val="00642D"/>
              </a:solidFill>
              <a:latin typeface="Times New Roman" pitchFamily="18" charset="0"/>
              <a:ea typeface="ヒラギノ角ゴ Pro W3" pitchFamily="-84" charset="-128"/>
              <a:cs typeface="Times New Roman" pitchFamily="18" charset="0"/>
            </a:endParaRPr>
          </a:p>
          <a:p>
            <a:pPr>
              <a:defRPr/>
            </a:pPr>
            <a:endParaRPr lang="en-US" sz="2000" b="1" dirty="0">
              <a:solidFill>
                <a:srgbClr val="00642D"/>
              </a:solidFill>
              <a:latin typeface="Times New Roman" pitchFamily="18" charset="0"/>
              <a:ea typeface="ヒラギノ角ゴ Pro W3" pitchFamily="-84" charset="-128"/>
              <a:cs typeface="Times New Roman" pitchFamily="18" charset="0"/>
            </a:endParaRPr>
          </a:p>
          <a:p>
            <a:pPr algn="ctr">
              <a:defRPr/>
            </a:pPr>
            <a:r>
              <a:rPr lang="en-HK" altLang="zh-TW" sz="6000" b="1" dirty="0">
                <a:solidFill>
                  <a:srgbClr val="0070C0"/>
                </a:solidFill>
                <a:latin typeface="Calibri" panose="020F0502020204030204" pitchFamily="34" charset="0"/>
                <a:ea typeface="PMingLiU" panose="02020500000000000000" pitchFamily="18" charset="-120"/>
              </a:rPr>
              <a:t>Thank you !</a:t>
            </a:r>
            <a:endParaRPr lang="en-US" sz="6000" b="1" dirty="0">
              <a:solidFill>
                <a:srgbClr val="0070C0"/>
              </a:solidFill>
              <a:latin typeface="Calibri" panose="020F0502020204030204" pitchFamily="34" charset="0"/>
              <a:ea typeface="PMingLiU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20535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xmlns="" id="{EAD5B3D3-F1D8-4782-99A0-897936F16C9E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20608" t="7560" r="19356" b="5192"/>
          <a:stretch/>
        </p:blipFill>
        <p:spPr bwMode="auto">
          <a:xfrm>
            <a:off x="350297" y="223062"/>
            <a:ext cx="7467181" cy="63734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7AA4788-6EF9-412D-B1BB-47A9EBAAF592}"/>
              </a:ext>
            </a:extLst>
          </p:cNvPr>
          <p:cNvSpPr txBox="1"/>
          <p:nvPr/>
        </p:nvSpPr>
        <p:spPr>
          <a:xfrm>
            <a:off x="1645920" y="5130800"/>
            <a:ext cx="5425440" cy="1930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6BBC875-C291-4467-8815-F82D52CA3C45}"/>
              </a:ext>
            </a:extLst>
          </p:cNvPr>
          <p:cNvSpPr txBox="1"/>
          <p:nvPr/>
        </p:nvSpPr>
        <p:spPr>
          <a:xfrm>
            <a:off x="1259840" y="5313680"/>
            <a:ext cx="2286000" cy="1930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C956E14-CA65-4BD9-8536-5E0C842D1178}"/>
              </a:ext>
            </a:extLst>
          </p:cNvPr>
          <p:cNvSpPr txBox="1"/>
          <p:nvPr/>
        </p:nvSpPr>
        <p:spPr>
          <a:xfrm>
            <a:off x="3992880" y="5862320"/>
            <a:ext cx="2783840" cy="1828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29303" y="1665501"/>
            <a:ext cx="60415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3600" b="1" dirty="0" err="1">
                <a:solidFill>
                  <a:srgbClr val="0070C0"/>
                </a:solidFill>
                <a:latin typeface="Calibri" panose="020F0502020204030204" pitchFamily="34" charset="0"/>
              </a:rPr>
              <a:t>Prolieve</a:t>
            </a:r>
            <a:r>
              <a:rPr lang="en-US" altLang="zh-HK" sz="3600" b="1" dirty="0">
                <a:solidFill>
                  <a:srgbClr val="0070C0"/>
                </a:solidFill>
                <a:latin typeface="Calibri" panose="020F0502020204030204" pitchFamily="34" charset="0"/>
              </a:rPr>
              <a:t> obtained FDA – PMA Approval in Feb 2004</a:t>
            </a:r>
            <a:endParaRPr lang="zh-HK" altLang="en-US" sz="3600" b="1" dirty="0">
              <a:solidFill>
                <a:srgbClr val="0070C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02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</a:t>
            </a:r>
            <a:r>
              <a:rPr lang="en-US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Medifocus</a:t>
            </a:r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, Inc. use only 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85824" y="178303"/>
            <a:ext cx="11346937" cy="920914"/>
          </a:xfrm>
        </p:spPr>
        <p:txBody>
          <a:bodyPr/>
          <a:lstStyle/>
          <a:p>
            <a:r>
              <a:rPr lang="en-US" altLang="zh-HK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+mn-ea"/>
              </a:rPr>
              <a:t>Performed 100,000 Treatments Sep 2015</a:t>
            </a:r>
            <a:endParaRPr lang="zh-HK" altLang="en-US" sz="4800" b="1" dirty="0">
              <a:solidFill>
                <a:srgbClr val="0070C0"/>
              </a:solidFill>
              <a:effectLst/>
              <a:latin typeface="Calibri" panose="020F0502020204030204" pitchFamily="34" charset="0"/>
              <a:ea typeface="+mn-ea"/>
            </a:endParaRPr>
          </a:p>
        </p:txBody>
      </p:sp>
      <p:pic>
        <p:nvPicPr>
          <p:cNvPr id="6" name="圖片 1"/>
          <p:cNvPicPr>
            <a:picLocks noChangeAspect="1"/>
          </p:cNvPicPr>
          <p:nvPr/>
        </p:nvPicPr>
        <p:blipFill rotWithShape="1">
          <a:blip r:embed="rId3"/>
          <a:srcRect l="14222" t="15247" r="15815" b="25073"/>
          <a:stretch/>
        </p:blipFill>
        <p:spPr>
          <a:xfrm>
            <a:off x="586174" y="996774"/>
            <a:ext cx="10962140" cy="525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46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xmlns="" id="{7EF0E5EF-83CF-4D25-817D-187153F3AE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05" t="12049" r="20055" b="4196"/>
          <a:stretch/>
        </p:blipFill>
        <p:spPr>
          <a:xfrm>
            <a:off x="542498" y="186725"/>
            <a:ext cx="7801234" cy="6289039"/>
          </a:xfrm>
          <a:prstGeom prst="rect">
            <a:avLst/>
          </a:prstGeom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A257D86-4692-4D21-93C0-2201322A29B2}"/>
              </a:ext>
            </a:extLst>
          </p:cNvPr>
          <p:cNvSpPr/>
          <p:nvPr/>
        </p:nvSpPr>
        <p:spPr>
          <a:xfrm>
            <a:off x="1275810" y="5139509"/>
            <a:ext cx="622808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05510855-A2F3-467B-B8E8-F28C9B398EB1}"/>
              </a:ext>
            </a:extLst>
          </p:cNvPr>
          <p:cNvSpPr/>
          <p:nvPr/>
        </p:nvSpPr>
        <p:spPr>
          <a:xfrm>
            <a:off x="2315033" y="5647509"/>
            <a:ext cx="4917440" cy="2235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4983886" y="2178470"/>
            <a:ext cx="76994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0070C0"/>
                </a:solidFill>
                <a:latin typeface="Calibri" panose="020F0502020204030204" pitchFamily="34" charset="0"/>
                <a:ea typeface="新細明體" panose="02020500000000000000" pitchFamily="18" charset="-120"/>
              </a:rPr>
              <a:t>10-Year FDA Post Market Study of </a:t>
            </a:r>
            <a:r>
              <a:rPr lang="en-US" altLang="zh-CN" sz="2800" b="1" dirty="0" err="1">
                <a:solidFill>
                  <a:srgbClr val="0070C0"/>
                </a:solidFill>
                <a:latin typeface="Calibri" panose="020F0502020204030204" pitchFamily="34" charset="0"/>
                <a:ea typeface="新細明體" panose="02020500000000000000" pitchFamily="18" charset="-120"/>
              </a:rPr>
              <a:t>Prolieve</a:t>
            </a:r>
            <a:endParaRPr lang="en-US" altLang="zh-CN" sz="2800" b="1" dirty="0">
              <a:solidFill>
                <a:srgbClr val="0070C0"/>
              </a:solidFill>
              <a:latin typeface="Calibri" panose="020F0502020204030204" pitchFamily="34" charset="0"/>
              <a:ea typeface="新細明體" panose="02020500000000000000" pitchFamily="18" charset="-120"/>
            </a:endParaRPr>
          </a:p>
          <a:p>
            <a:r>
              <a:rPr lang="en-US" altLang="zh-CN" sz="2800" b="1" dirty="0">
                <a:solidFill>
                  <a:srgbClr val="0070C0"/>
                </a:solidFill>
                <a:latin typeface="Calibri" panose="020F0502020204030204" pitchFamily="34" charset="0"/>
                <a:ea typeface="新細明體" panose="02020500000000000000" pitchFamily="18" charset="-120"/>
              </a:rPr>
              <a:t>Treated Patients with 5-Year Follow-ups</a:t>
            </a:r>
          </a:p>
          <a:p>
            <a:r>
              <a:rPr lang="en-US" altLang="zh-CN" sz="2800" b="1" dirty="0">
                <a:solidFill>
                  <a:srgbClr val="0070C0"/>
                </a:solidFill>
                <a:latin typeface="Calibri" panose="020F0502020204030204" pitchFamily="34" charset="0"/>
                <a:ea typeface="新細明體" panose="02020500000000000000" pitchFamily="18" charset="-120"/>
              </a:rPr>
              <a:t>Proven Safe &amp; Effective !</a:t>
            </a:r>
            <a:endParaRPr lang="en-HK" altLang="zh-TW" sz="2800" b="1" dirty="0">
              <a:solidFill>
                <a:srgbClr val="0070C0"/>
              </a:solidFill>
              <a:latin typeface="Calibri" panose="020F0502020204030204" pitchFamily="34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078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676" y="199570"/>
            <a:ext cx="11679383" cy="1600200"/>
          </a:xfrm>
        </p:spPr>
        <p:txBody>
          <a:bodyPr/>
          <a:lstStyle/>
          <a:p>
            <a:r>
              <a:rPr lang="en-US" sz="3600" dirty="0"/>
              <a:t> </a:t>
            </a:r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Prolieve</a:t>
            </a:r>
            <a:r>
              <a:rPr lang="en-US" sz="4800" b="1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®</a:t>
            </a:r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 Thermodilatation</a:t>
            </a:r>
            <a:r>
              <a:rPr lang="en-US" sz="4800" b="1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TM  </a:t>
            </a:r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 </a:t>
            </a:r>
            <a:b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</a:br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Changes the History of BPH Progression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899" y="6243519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pic>
        <p:nvPicPr>
          <p:cNvPr id="8" name="Content Placeholder 7" descr="Normal Prostate Illustration.png"/>
          <p:cNvPicPr>
            <a:picLocks noGrp="1" noChangeAspect="1"/>
          </p:cNvPicPr>
          <p:nvPr>
            <p:ph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" r="3563"/>
          <a:stretch>
            <a:fillRect/>
          </a:stretch>
        </p:blipFill>
        <p:spPr>
          <a:xfrm>
            <a:off x="766359" y="1959854"/>
            <a:ext cx="4405745" cy="3913632"/>
          </a:xfrm>
        </p:spPr>
      </p:pic>
      <p:pic>
        <p:nvPicPr>
          <p:cNvPr id="9" name="Content Placeholder 8" descr="BPH Illustration.png"/>
          <p:cNvPicPr>
            <a:picLocks noGrp="1" noChangeAspect="1"/>
          </p:cNvPicPr>
          <p:nvPr>
            <p:ph sz="quarter" idx="1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040" y="1959981"/>
            <a:ext cx="4615819" cy="3913188"/>
          </a:xfrm>
        </p:spPr>
      </p:pic>
      <p:cxnSp>
        <p:nvCxnSpPr>
          <p:cNvPr id="11" name="Straight Connector 10"/>
          <p:cNvCxnSpPr/>
          <p:nvPr/>
        </p:nvCxnSpPr>
        <p:spPr>
          <a:xfrm>
            <a:off x="581900" y="1809006"/>
            <a:ext cx="1097279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Line 9"/>
          <p:cNvSpPr>
            <a:spLocks noChangeShapeType="1"/>
          </p:cNvSpPr>
          <p:nvPr/>
        </p:nvSpPr>
        <p:spPr bwMode="auto">
          <a:xfrm flipV="1">
            <a:off x="6161318" y="3892700"/>
            <a:ext cx="581876" cy="13855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Line 9"/>
          <p:cNvSpPr>
            <a:spLocks noChangeShapeType="1"/>
          </p:cNvSpPr>
          <p:nvPr/>
        </p:nvSpPr>
        <p:spPr bwMode="auto">
          <a:xfrm flipV="1">
            <a:off x="5309854" y="3906555"/>
            <a:ext cx="581876" cy="13855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Line 48"/>
          <p:cNvSpPr>
            <a:spLocks noChangeShapeType="1"/>
          </p:cNvSpPr>
          <p:nvPr/>
        </p:nvSpPr>
        <p:spPr bwMode="auto">
          <a:xfrm>
            <a:off x="6013041" y="2418017"/>
            <a:ext cx="0" cy="3031957"/>
          </a:xfrm>
          <a:prstGeom prst="line">
            <a:avLst/>
          </a:prstGeom>
          <a:noFill/>
          <a:ln w="38100">
            <a:solidFill>
              <a:schemeClr val="hlink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164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74" y="1427009"/>
            <a:ext cx="2854036" cy="22305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oup 3"/>
          <p:cNvGrpSpPr>
            <a:grpSpLocks/>
          </p:cNvGrpSpPr>
          <p:nvPr/>
        </p:nvGrpSpPr>
        <p:grpSpPr bwMode="auto">
          <a:xfrm rot="-5400000">
            <a:off x="4977484" y="1508350"/>
            <a:ext cx="2542000" cy="3096053"/>
            <a:chOff x="4245072" y="1326681"/>
            <a:chExt cx="3349140" cy="3728667"/>
          </a:xfrm>
        </p:grpSpPr>
        <p:pic>
          <p:nvPicPr>
            <p:cNvPr id="7" name="Picture 6" descr="Lefkowitz_ProlieveMD"/>
            <p:cNvPicPr>
              <a:picLocks noChangeAspect="1" noChangeArrowheads="1"/>
            </p:cNvPicPr>
            <p:nvPr/>
          </p:nvPicPr>
          <p:blipFill>
            <a:blip r:embed="rId4" cstate="print"/>
            <a:srcRect l="57502" t="12179" r="8064" b="6426"/>
            <a:stretch>
              <a:fillRect/>
            </a:stretch>
          </p:blipFill>
          <p:spPr bwMode="auto">
            <a:xfrm>
              <a:off x="5206501" y="1415547"/>
              <a:ext cx="2387711" cy="334922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8" name="Line 5"/>
            <p:cNvSpPr>
              <a:spLocks noChangeShapeType="1"/>
            </p:cNvSpPr>
            <p:nvPr/>
          </p:nvSpPr>
          <p:spPr bwMode="auto">
            <a:xfrm rot="2400000" flipV="1">
              <a:off x="4945870" y="2329811"/>
              <a:ext cx="1060654" cy="35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" name="Text Box 6"/>
            <p:cNvSpPr txBox="1">
              <a:spLocks noChangeArrowheads="1"/>
            </p:cNvSpPr>
            <p:nvPr/>
          </p:nvSpPr>
          <p:spPr bwMode="auto">
            <a:xfrm rot="5400000">
              <a:off x="3876238" y="1695515"/>
              <a:ext cx="1589223" cy="8515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en-US" b="1" dirty="0">
                  <a:solidFill>
                    <a:schemeClr val="tx2"/>
                  </a:solidFill>
                </a:rPr>
                <a:t>Dilatation </a:t>
              </a:r>
            </a:p>
            <a:p>
              <a:r>
                <a:rPr lang="en-US" altLang="en-US" b="1" dirty="0">
                  <a:solidFill>
                    <a:schemeClr val="tx2"/>
                  </a:solidFill>
                </a:rPr>
                <a:t>  Balloon</a:t>
              </a:r>
            </a:p>
          </p:txBody>
        </p:sp>
        <p:sp>
          <p:nvSpPr>
            <p:cNvPr id="10" name="Text Box 6"/>
            <p:cNvSpPr txBox="1">
              <a:spLocks noChangeArrowheads="1"/>
            </p:cNvSpPr>
            <p:nvPr/>
          </p:nvSpPr>
          <p:spPr bwMode="auto">
            <a:xfrm rot="5400000">
              <a:off x="3751428" y="3684377"/>
              <a:ext cx="1890387" cy="8515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en-US" b="1" dirty="0">
                  <a:solidFill>
                    <a:schemeClr val="tx2"/>
                  </a:solidFill>
                </a:rPr>
                <a:t>Rectal Temp </a:t>
              </a:r>
            </a:p>
            <a:p>
              <a:pPr algn="ctr"/>
              <a:r>
                <a:rPr lang="en-US" altLang="en-US" b="1" dirty="0">
                  <a:solidFill>
                    <a:schemeClr val="tx2"/>
                  </a:solidFill>
                </a:rPr>
                <a:t>Monitor</a:t>
              </a:r>
            </a:p>
          </p:txBody>
        </p:sp>
        <p:sp>
          <p:nvSpPr>
            <p:cNvPr id="11" name="Line 5"/>
            <p:cNvSpPr>
              <a:spLocks noChangeShapeType="1"/>
            </p:cNvSpPr>
            <p:nvPr/>
          </p:nvSpPr>
          <p:spPr bwMode="auto">
            <a:xfrm flipV="1">
              <a:off x="5073997" y="3463474"/>
              <a:ext cx="836475" cy="34056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4636785" y="1477677"/>
            <a:ext cx="219002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b="1" dirty="0">
                <a:solidFill>
                  <a:schemeClr val="tx2"/>
                </a:solidFill>
              </a:rPr>
              <a:t>Anchoring Balloon</a:t>
            </a:r>
          </a:p>
        </p:txBody>
      </p:sp>
      <p:sp>
        <p:nvSpPr>
          <p:cNvPr id="6" name="Line 5"/>
          <p:cNvSpPr>
            <a:spLocks noChangeShapeType="1"/>
          </p:cNvSpPr>
          <p:nvPr/>
        </p:nvSpPr>
        <p:spPr bwMode="auto">
          <a:xfrm rot="24660000">
            <a:off x="5015910" y="2205870"/>
            <a:ext cx="1014503" cy="1908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2" name="Picture 11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3847" y="1533810"/>
            <a:ext cx="2646219" cy="20366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Rectangle 14"/>
          <p:cNvSpPr/>
          <p:nvPr/>
        </p:nvSpPr>
        <p:spPr>
          <a:xfrm>
            <a:off x="845128" y="3618452"/>
            <a:ext cx="26185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b="1" dirty="0">
                <a:solidFill>
                  <a:schemeClr val="tx2"/>
                </a:solidFill>
              </a:rPr>
              <a:t>Constricted Urethra </a:t>
            </a:r>
          </a:p>
          <a:p>
            <a:pPr algn="ctr"/>
            <a:r>
              <a:rPr lang="en-US" b="1" dirty="0">
                <a:solidFill>
                  <a:schemeClr val="tx2"/>
                </a:solidFill>
              </a:rPr>
              <a:t> Before Prolieve®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409721" y="3507609"/>
            <a:ext cx="35744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Patent Urethra After Prolieve®</a:t>
            </a:r>
          </a:p>
          <a:p>
            <a:pPr algn="ctr"/>
            <a:r>
              <a:rPr lang="en-US" b="1" dirty="0">
                <a:solidFill>
                  <a:schemeClr val="tx2"/>
                </a:solidFill>
              </a:rPr>
              <a:t> (Biological Stent </a:t>
            </a:r>
            <a:r>
              <a:rPr lang="en-US" b="1" u="sng" dirty="0">
                <a:solidFill>
                  <a:schemeClr val="tx2"/>
                </a:solidFill>
              </a:rPr>
              <a:t>WITHOUT</a:t>
            </a:r>
            <a:r>
              <a:rPr lang="en-US" b="1" dirty="0">
                <a:solidFill>
                  <a:schemeClr val="tx2"/>
                </a:solidFill>
              </a:rPr>
              <a:t> Insertion of Foreign Bodies)</a:t>
            </a:r>
          </a:p>
        </p:txBody>
      </p:sp>
      <p:sp>
        <p:nvSpPr>
          <p:cNvPr id="17" name="Line 7"/>
          <p:cNvSpPr>
            <a:spLocks noChangeShapeType="1"/>
          </p:cNvSpPr>
          <p:nvPr/>
        </p:nvSpPr>
        <p:spPr bwMode="auto">
          <a:xfrm>
            <a:off x="7910948" y="2715481"/>
            <a:ext cx="775855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8" name="Line 7"/>
          <p:cNvSpPr>
            <a:spLocks noChangeShapeType="1"/>
          </p:cNvSpPr>
          <p:nvPr/>
        </p:nvSpPr>
        <p:spPr bwMode="auto">
          <a:xfrm>
            <a:off x="3851578" y="2687741"/>
            <a:ext cx="775855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609600" y="-12861"/>
            <a:ext cx="10972800" cy="1041400"/>
          </a:xfrm>
        </p:spPr>
        <p:txBody>
          <a:bodyPr/>
          <a:lstStyle/>
          <a:p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Prolieve</a:t>
            </a:r>
            <a:r>
              <a:rPr lang="en-US" sz="4800" b="1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®</a:t>
            </a:r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 Thermodilatation</a:t>
            </a:r>
            <a:r>
              <a:rPr lang="en-US" sz="4800" b="1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™</a:t>
            </a:r>
            <a:endParaRPr lang="en-US" sz="48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609600" y="1070268"/>
            <a:ext cx="109728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3540" name="Rectangle 4"/>
          <p:cNvSpPr>
            <a:spLocks noChangeArrowheads="1"/>
          </p:cNvSpPr>
          <p:nvPr/>
        </p:nvSpPr>
        <p:spPr bwMode="auto">
          <a:xfrm>
            <a:off x="859016" y="4332167"/>
            <a:ext cx="8645237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effectLst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en-US" sz="2600" i="0" u="none" strike="noStrike" cap="none" normalizeH="0" baseline="0" dirty="0" smtClean="0">
                <a:ln>
                  <a:noFill/>
                </a:ln>
                <a:latin typeface="Calibri" panose="020F0502020204030204" pitchFamily="34" charset="0"/>
                <a:ea typeface="Calibri" panose="020F0502020204030204" pitchFamily="34" charset="0"/>
                <a:cs typeface="Times New Roman" pitchFamily="18" charset="0"/>
              </a:rPr>
              <a:t>Balloon Dilatation reduces Heat Sink effect</a:t>
            </a:r>
            <a:endParaRPr kumimoji="0" lang="en-US" sz="2600" i="0" u="none" strike="noStrike" cap="none" normalizeH="0" baseline="0" dirty="0" smtClean="0">
              <a:ln>
                <a:noFill/>
              </a:ln>
              <a:latin typeface="Calibri" panose="020F0502020204030204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2600" i="0" u="none" strike="noStrike" cap="none" normalizeH="0" baseline="0" dirty="0" smtClean="0">
                <a:ln>
                  <a:noFill/>
                </a:ln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en-US" sz="2600" i="0" u="none" strike="noStrike" cap="none" normalizeH="0" baseline="0" dirty="0" err="1" smtClean="0">
                <a:ln>
                  <a:noFill/>
                </a:ln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ThermoDilatation</a:t>
            </a:r>
            <a:r>
              <a:rPr kumimoji="0" lang="en-US" sz="2600" i="0" u="none" strike="noStrike" cap="none" normalizeH="0" baseline="0" dirty="0" smtClean="0">
                <a:ln>
                  <a:noFill/>
                </a:ln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™ employs Lower Heating Energy </a:t>
            </a:r>
            <a:endParaRPr kumimoji="0" lang="en-US" sz="2600" i="0" u="none" strike="noStrike" cap="none" normalizeH="0" baseline="0" dirty="0" smtClean="0">
              <a:ln>
                <a:noFill/>
              </a:ln>
              <a:latin typeface="Calibri" panose="020F0502020204030204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2600" i="0" u="none" strike="noStrike" cap="none" normalizeH="0" baseline="0" dirty="0" smtClean="0">
                <a:ln>
                  <a:noFill/>
                </a:ln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 Improves Patient Comfort &amp; Fewer Catheterization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2600" i="0" u="none" strike="noStrike" cap="none" normalizeH="0" baseline="0" dirty="0" smtClean="0">
                <a:ln>
                  <a:noFill/>
                </a:ln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 Prostate is not punctured to minimize Bleeding</a:t>
            </a:r>
            <a:r>
              <a:rPr kumimoji="0" lang="en-US" sz="2600" i="0" u="none" strike="noStrike" cap="none" normalizeH="0" baseline="0" dirty="0" smtClean="0">
                <a:ln>
                  <a:noFill/>
                </a:ln>
                <a:latin typeface="Calibri" panose="020F0502020204030204" pitchFamily="34" charset="0"/>
                <a:cs typeface="Arial" pitchFamily="34" charset="0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</a:pPr>
            <a:r>
              <a:rPr kumimoji="0" lang="en-US" sz="2600" i="0" u="none" strike="noStrike" cap="none" normalizeH="0" baseline="0" dirty="0" smtClean="0">
                <a:ln>
                  <a:noFill/>
                </a:ln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 Improved </a:t>
            </a:r>
            <a:r>
              <a:rPr kumimoji="0" lang="en-US" sz="2600" i="0" u="none" strike="noStrike" cap="none" normalizeH="0" baseline="0" dirty="0" err="1" smtClean="0">
                <a:ln>
                  <a:noFill/>
                </a:ln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Coudé</a:t>
            </a:r>
            <a:r>
              <a:rPr kumimoji="0" lang="en-US" sz="2600" i="0" u="none" strike="noStrike" cap="none" normalizeH="0" baseline="0" dirty="0" smtClean="0">
                <a:ln>
                  <a:noFill/>
                </a:ln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-Tip Catheter Design</a:t>
            </a:r>
            <a:endParaRPr kumimoji="0" lang="en-US" sz="2600" i="0" u="none" strike="noStrike" cap="none" normalizeH="0" baseline="0" dirty="0">
              <a:ln>
                <a:noFill/>
              </a:ln>
              <a:latin typeface="Calibri" panose="020F050202020403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5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50779" y="1133647"/>
            <a:ext cx="9788256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vi-VN" sz="2800" b="1" dirty="0">
                <a:solidFill>
                  <a:srgbClr val="0070C0"/>
                </a:solidFill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ThermoDilatation ™ &amp; TUMT thế hệ thứ 3 duy nhất được cấp bằng sáng chế 46 Fr</a:t>
            </a:r>
            <a:r>
              <a:rPr lang="vi-VN" sz="2800" b="1" dirty="0" smtClean="0">
                <a:solidFill>
                  <a:srgbClr val="0070C0"/>
                </a:solidFill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.</a:t>
            </a:r>
            <a:r>
              <a:rPr lang="en-US" sz="2800" b="1" dirty="0" smtClean="0">
                <a:solidFill>
                  <a:srgbClr val="0070C0"/>
                </a:solidFill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rgbClr val="0070C0"/>
                </a:solidFill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Dilating </a:t>
            </a: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latin typeface="Calibri" panose="020F0502020204030204" pitchFamily="34" charset="0"/>
                <a:ea typeface="Calibri" pitchFamily="34" charset="0"/>
                <a:cs typeface="Times New Roman" pitchFamily="18" charset="0"/>
              </a:rPr>
              <a:t>Balloon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rgbClr val="0070C0"/>
              </a:solidFill>
              <a:latin typeface="Calibri" panose="020F0502020204030204" pitchFamily="34" charset="0"/>
              <a:cs typeface="Arial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93271" y="16982"/>
            <a:ext cx="10972800" cy="1041400"/>
          </a:xfrm>
        </p:spPr>
        <p:txBody>
          <a:bodyPr/>
          <a:lstStyle/>
          <a:p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Prolieve</a:t>
            </a:r>
            <a:r>
              <a:rPr lang="en-US" sz="4800" b="1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®</a:t>
            </a:r>
            <a:r>
              <a:rPr lang="en-US" sz="4800" b="1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 Thermodilatation</a:t>
            </a:r>
            <a:r>
              <a:rPr lang="en-US" sz="4800" b="1" baseline="30000" dirty="0">
                <a:solidFill>
                  <a:srgbClr val="0070C0"/>
                </a:solidFill>
                <a:effectLst/>
                <a:latin typeface="Calibri" panose="020F0502020204030204" pitchFamily="34" charset="0"/>
              </a:rPr>
              <a:t>™</a:t>
            </a:r>
            <a:endParaRPr lang="en-US" sz="4800" b="1" dirty="0">
              <a:solidFill>
                <a:srgbClr val="0070C0"/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609600" y="1021273"/>
            <a:ext cx="109728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oup 3"/>
          <p:cNvGrpSpPr>
            <a:grpSpLocks/>
          </p:cNvGrpSpPr>
          <p:nvPr/>
        </p:nvGrpSpPr>
        <p:grpSpPr bwMode="auto">
          <a:xfrm rot="-5400000">
            <a:off x="4210190" y="254150"/>
            <a:ext cx="3913894" cy="7549105"/>
            <a:chOff x="4843836" y="-2106710"/>
            <a:chExt cx="2750376" cy="5784191"/>
          </a:xfrm>
        </p:grpSpPr>
        <p:pic>
          <p:nvPicPr>
            <p:cNvPr id="18" name="Picture 2" descr="Lefkowitz_ProlieveMD"/>
            <p:cNvPicPr>
              <a:picLocks noChangeAspect="1" noChangeArrowheads="1"/>
            </p:cNvPicPr>
            <p:nvPr/>
          </p:nvPicPr>
          <p:blipFill>
            <a:blip r:embed="rId3" cstate="print"/>
            <a:srcRect l="57502" t="12179" r="8064" b="6426"/>
            <a:stretch>
              <a:fillRect/>
            </a:stretch>
          </p:blipFill>
          <p:spPr bwMode="auto">
            <a:xfrm>
              <a:off x="5206501" y="-1020943"/>
              <a:ext cx="2387711" cy="334922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9" name="Line 5"/>
            <p:cNvSpPr>
              <a:spLocks noChangeShapeType="1"/>
            </p:cNvSpPr>
            <p:nvPr/>
          </p:nvSpPr>
          <p:spPr bwMode="auto">
            <a:xfrm rot="2400000">
              <a:off x="4883517" y="-759489"/>
              <a:ext cx="1214770" cy="58687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0" name="Text Box 6"/>
            <p:cNvSpPr txBox="1">
              <a:spLocks noChangeArrowheads="1"/>
            </p:cNvSpPr>
            <p:nvPr/>
          </p:nvSpPr>
          <p:spPr bwMode="auto">
            <a:xfrm rot="5400000">
              <a:off x="4565389" y="-1828263"/>
              <a:ext cx="1011083" cy="45419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en-US" b="1" dirty="0">
                  <a:solidFill>
                    <a:srgbClr val="0070C0"/>
                  </a:solidFill>
                </a:rPr>
                <a:t>Dilatation </a:t>
              </a:r>
            </a:p>
            <a:p>
              <a:r>
                <a:rPr lang="en-US" altLang="en-US" b="1" dirty="0">
                  <a:solidFill>
                    <a:srgbClr val="0070C0"/>
                  </a:solidFill>
                </a:rPr>
                <a:t>  Balloon</a:t>
              </a:r>
            </a:p>
          </p:txBody>
        </p:sp>
        <p:sp>
          <p:nvSpPr>
            <p:cNvPr id="21" name="Text Box 6"/>
            <p:cNvSpPr txBox="1">
              <a:spLocks noChangeArrowheads="1"/>
            </p:cNvSpPr>
            <p:nvPr/>
          </p:nvSpPr>
          <p:spPr bwMode="auto">
            <a:xfrm rot="5400000">
              <a:off x="4524125" y="2849043"/>
              <a:ext cx="1202687" cy="45419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altLang="en-US" b="1" dirty="0">
                  <a:solidFill>
                    <a:srgbClr val="0070C0"/>
                  </a:solidFill>
                </a:rPr>
                <a:t>Rectal Temp </a:t>
              </a:r>
            </a:p>
            <a:p>
              <a:pPr algn="ctr"/>
              <a:r>
                <a:rPr lang="en-US" altLang="en-US" b="1" dirty="0">
                  <a:solidFill>
                    <a:srgbClr val="0070C0"/>
                  </a:solidFill>
                </a:rPr>
                <a:t>Monitor</a:t>
              </a:r>
            </a:p>
          </p:txBody>
        </p:sp>
        <p:sp>
          <p:nvSpPr>
            <p:cNvPr id="22" name="Line 5"/>
            <p:cNvSpPr>
              <a:spLocks noChangeShapeType="1"/>
            </p:cNvSpPr>
            <p:nvPr/>
          </p:nvSpPr>
          <p:spPr bwMode="auto">
            <a:xfrm flipV="1">
              <a:off x="5294513" y="1100184"/>
              <a:ext cx="548826" cy="139096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</p:grpSp>
      <p:sp>
        <p:nvSpPr>
          <p:cNvPr id="23" name="Text Box 6"/>
          <p:cNvSpPr txBox="1">
            <a:spLocks noChangeArrowheads="1"/>
          </p:cNvSpPr>
          <p:nvPr/>
        </p:nvSpPr>
        <p:spPr bwMode="auto">
          <a:xfrm>
            <a:off x="1723661" y="2599344"/>
            <a:ext cx="219002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en-US" b="1" dirty="0">
                <a:solidFill>
                  <a:srgbClr val="0070C0"/>
                </a:solidFill>
              </a:rPr>
              <a:t>Anchoring Balloon</a:t>
            </a:r>
          </a:p>
        </p:txBody>
      </p:sp>
      <p:sp>
        <p:nvSpPr>
          <p:cNvPr id="24" name="Line 5"/>
          <p:cNvSpPr>
            <a:spLocks noChangeShapeType="1"/>
          </p:cNvSpPr>
          <p:nvPr/>
        </p:nvSpPr>
        <p:spPr bwMode="auto">
          <a:xfrm rot="24660000" flipV="1">
            <a:off x="3422077" y="3087302"/>
            <a:ext cx="1968990" cy="833272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30" name="Text Box 6"/>
          <p:cNvSpPr txBox="1">
            <a:spLocks noChangeArrowheads="1"/>
          </p:cNvSpPr>
          <p:nvPr/>
        </p:nvSpPr>
        <p:spPr bwMode="auto">
          <a:xfrm>
            <a:off x="46093" y="5923925"/>
            <a:ext cx="98946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en-US" sz="2400" b="1" dirty="0">
                <a:solidFill>
                  <a:srgbClr val="0070C0"/>
                </a:solidFill>
              </a:rPr>
              <a:t>*</a:t>
            </a:r>
            <a:r>
              <a:rPr lang="en-US" altLang="en-US" b="1" dirty="0">
                <a:solidFill>
                  <a:srgbClr val="0070C0"/>
                </a:solidFill>
              </a:rPr>
              <a:t>A 1.2 cm Microwave Antenna is Positioned At the Base of the Prostate Gland</a:t>
            </a:r>
          </a:p>
        </p:txBody>
      </p:sp>
      <p:sp>
        <p:nvSpPr>
          <p:cNvPr id="57" name="Line 5"/>
          <p:cNvSpPr>
            <a:spLocks noChangeShapeType="1"/>
          </p:cNvSpPr>
          <p:nvPr/>
        </p:nvSpPr>
        <p:spPr bwMode="auto">
          <a:xfrm rot="24660000" flipH="1" flipV="1">
            <a:off x="4959276" y="4935218"/>
            <a:ext cx="1586509" cy="599834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31" name="Line 48"/>
          <p:cNvSpPr>
            <a:spLocks noChangeShapeType="1"/>
          </p:cNvSpPr>
          <p:nvPr/>
        </p:nvSpPr>
        <p:spPr bwMode="auto">
          <a:xfrm>
            <a:off x="3152632" y="4279793"/>
            <a:ext cx="5704765" cy="0"/>
          </a:xfrm>
          <a:prstGeom prst="line">
            <a:avLst/>
          </a:prstGeom>
          <a:noFill/>
          <a:ln w="38100">
            <a:solidFill>
              <a:schemeClr val="hlink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32" name="Line 48"/>
          <p:cNvSpPr>
            <a:spLocks noChangeShapeType="1"/>
          </p:cNvSpPr>
          <p:nvPr/>
        </p:nvSpPr>
        <p:spPr bwMode="auto">
          <a:xfrm>
            <a:off x="3166281" y="4498157"/>
            <a:ext cx="5718412" cy="13647"/>
          </a:xfrm>
          <a:prstGeom prst="line">
            <a:avLst/>
          </a:prstGeom>
          <a:noFill/>
          <a:ln w="38100">
            <a:solidFill>
              <a:schemeClr val="hlink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5366939" y="4221369"/>
            <a:ext cx="320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4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</a:t>
            </a:r>
            <a:endParaRPr lang="en-US" sz="2400" dirty="0"/>
          </a:p>
        </p:txBody>
      </p:sp>
      <p:sp>
        <p:nvSpPr>
          <p:cNvPr id="3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601" y="6459954"/>
            <a:ext cx="10972800" cy="365125"/>
          </a:xfrm>
        </p:spPr>
        <p:txBody>
          <a:bodyPr/>
          <a:lstStyle/>
          <a:p>
            <a:pPr algn="ctr"/>
            <a:r>
              <a:rPr lang="en-US" dirty="0">
                <a:solidFill>
                  <a:prstClr val="black">
                    <a:lumMod val="65000"/>
                    <a:lumOff val="35000"/>
                  </a:prstClr>
                </a:solidFill>
              </a:rPr>
              <a:t>Confidential - for Medifocus, Inc. use only 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449904" y="4221368"/>
            <a:ext cx="320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400" b="1" dirty="0">
                <a:solidFill>
                  <a:srgbClr val="2F589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3277413" y="4207721"/>
            <a:ext cx="320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400" b="1" dirty="0">
                <a:solidFill>
                  <a:srgbClr val="2F589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96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FFFFFF"/>
      </a:dk2>
      <a:lt2>
        <a:srgbClr val="454545"/>
      </a:lt2>
      <a:accent1>
        <a:srgbClr val="E3C165"/>
      </a:accent1>
      <a:accent2>
        <a:srgbClr val="C4743D"/>
      </a:accent2>
      <a:accent3>
        <a:srgbClr val="FFFFFF"/>
      </a:accent3>
      <a:accent4>
        <a:srgbClr val="000000"/>
      </a:accent4>
      <a:accent5>
        <a:srgbClr val="EFDDB8"/>
      </a:accent5>
      <a:accent6>
        <a:srgbClr val="B16836"/>
      </a:accent6>
      <a:hlink>
        <a:srgbClr val="993E31"/>
      </a:hlink>
      <a:folHlink>
        <a:srgbClr val="CC3405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Bauhau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Bauhaus Light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solidFill>
          <a:srgbClr val="FCDFD5"/>
        </a:solidFill>
        <a:ln w="22225">
          <a:solidFill>
            <a:srgbClr val="F36633"/>
          </a:solidFill>
        </a:ln>
      </a:spPr>
      <a:bodyPr rtlCol="0" anchor="ctr"/>
      <a:lstStyle>
        <a:defPPr algn="ctr">
          <a:defRPr sz="1600" dirty="0">
            <a:solidFill>
              <a:sysClr val="windowText" lastClr="000000"/>
            </a:solidFill>
            <a:latin typeface="微軟正黑體" panose="020B0604030504040204" pitchFamily="34" charset="-120"/>
            <a:ea typeface="微軟正黑體" panose="020B0604030504040204" pitchFamily="34" charset="-12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8532</TotalTime>
  <Words>1699</Words>
  <Application>Microsoft Office PowerPoint</Application>
  <PresentationFormat>Widescreen</PresentationFormat>
  <Paragraphs>295</Paragraphs>
  <Slides>33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33</vt:i4>
      </vt:variant>
    </vt:vector>
  </HeadingPairs>
  <TitlesOfParts>
    <vt:vector size="53" baseType="lpstr">
      <vt:lpstr>AvantGarde</vt:lpstr>
      <vt:lpstr>微軟正黑體</vt:lpstr>
      <vt:lpstr>微软雅黑</vt:lpstr>
      <vt:lpstr>ＭＳ Ｐゴシック</vt:lpstr>
      <vt:lpstr>ＭＳ Ｐゴシック</vt:lpstr>
      <vt:lpstr>新細明體</vt:lpstr>
      <vt:lpstr>新細明體</vt:lpstr>
      <vt:lpstr>ヒラギノ角ゴ Pro W3</vt:lpstr>
      <vt:lpstr>Arial</vt:lpstr>
      <vt:lpstr>Calibri</vt:lpstr>
      <vt:lpstr>Calibri Light</vt:lpstr>
      <vt:lpstr>Century Gothic</vt:lpstr>
      <vt:lpstr>Courier New</vt:lpstr>
      <vt:lpstr>Palatino Linotype</vt:lpstr>
      <vt:lpstr>Times</vt:lpstr>
      <vt:lpstr>Times New Roman</vt:lpstr>
      <vt:lpstr>Wingdings</vt:lpstr>
      <vt:lpstr>Office 佈景主題</vt:lpstr>
      <vt:lpstr>Blank Presentation</vt:lpstr>
      <vt:lpstr>2_Executive</vt:lpstr>
      <vt:lpstr>PowerPoint Presentation</vt:lpstr>
      <vt:lpstr> The Prolieve® System </vt:lpstr>
      <vt:lpstr> Prolieve® Thermodilatation™</vt:lpstr>
      <vt:lpstr>PowerPoint Presentation</vt:lpstr>
      <vt:lpstr>Performed 100,000 Treatments Sep 2015</vt:lpstr>
      <vt:lpstr>PowerPoint Presentation</vt:lpstr>
      <vt:lpstr> Prolieve® ThermodilatationTM    Changes the History of BPH Progression</vt:lpstr>
      <vt:lpstr>Prolieve® Thermodilatation™</vt:lpstr>
      <vt:lpstr>Prolieve® Thermodilatation™</vt:lpstr>
      <vt:lpstr>The Prolieve® Heating Pattern Conforms to the Shape of the Prostate Gland</vt:lpstr>
      <vt:lpstr>                                                                                                 Prolieve®Thermal Energy Distribution  </vt:lpstr>
      <vt:lpstr>Ultrasound of Anchor Balloon </vt:lpstr>
      <vt:lpstr>Ultrasound of Dilatation Balloon</vt:lpstr>
      <vt:lpstr>PowerPoint Presentation</vt:lpstr>
      <vt:lpstr>PowerPoint Presentation</vt:lpstr>
      <vt:lpstr>PowerPoint Presentation</vt:lpstr>
      <vt:lpstr>PowerPoint Presentation</vt:lpstr>
      <vt:lpstr>Uroflow Before/After Treatment  </vt:lpstr>
      <vt:lpstr>Prolieve® Thermal Mapping Study: MRI scan showed areas of necrosis &amp; viable prostatic tissue</vt:lpstr>
      <vt:lpstr>Prolieve® Thermodilatation™</vt:lpstr>
      <vt:lpstr>Prolieve® Head-To-Head Trial Against Urologix Targis®  Better Tolerability during Treatment</vt:lpstr>
      <vt:lpstr>Patient Post Treatment Catheter-Free Rate:  94% of Prolieve® vs.  21% of Urologix Targis®  </vt:lpstr>
      <vt:lpstr>Prolieve® Thermodilatation™ 120-Month Post Market Study</vt:lpstr>
      <vt:lpstr>Catheter-Free Rate: 85% of Patients  Did Not Require Catheterization after Prolieve®</vt:lpstr>
      <vt:lpstr>Significant Change from Baseline in AUA Symptom Score</vt:lpstr>
      <vt:lpstr>Significant Change from Baseline in QOL Scores</vt:lpstr>
      <vt:lpstr>No Change from Baseline in Serum PSA</vt:lpstr>
      <vt:lpstr>Significant Change in Peak Flow Rate (Qmax)</vt:lpstr>
      <vt:lpstr>Significant Change in Peak Flow Rate (Qmax)</vt:lpstr>
      <vt:lpstr>Conclusion </vt:lpstr>
      <vt:lpstr>Conclusion (Cont’d)</vt:lpstr>
      <vt:lpstr>Take Home Messages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120-Month Post-Approval Study Annual Status Report</dc:title>
  <dc:creator>Danny</dc:creator>
  <cp:lastModifiedBy>Microsoft account</cp:lastModifiedBy>
  <cp:revision>399</cp:revision>
  <cp:lastPrinted>2018-08-14T05:26:53Z</cp:lastPrinted>
  <dcterms:created xsi:type="dcterms:W3CDTF">2017-07-10T04:11:45Z</dcterms:created>
  <dcterms:modified xsi:type="dcterms:W3CDTF">2021-11-13T01:44:44Z</dcterms:modified>
</cp:coreProperties>
</file>

<file path=docProps/thumbnail.jpeg>
</file>